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306" r:id="rId2"/>
    <p:sldId id="323" r:id="rId3"/>
    <p:sldId id="324" r:id="rId4"/>
    <p:sldId id="325" r:id="rId5"/>
    <p:sldId id="326" r:id="rId6"/>
    <p:sldId id="327" r:id="rId7"/>
    <p:sldId id="328" r:id="rId8"/>
    <p:sldId id="329" r:id="rId9"/>
    <p:sldId id="330" r:id="rId10"/>
    <p:sldId id="304" r:id="rId11"/>
    <p:sldId id="307" r:id="rId12"/>
    <p:sldId id="308" r:id="rId13"/>
    <p:sldId id="309" r:id="rId14"/>
    <p:sldId id="310" r:id="rId15"/>
    <p:sldId id="311" r:id="rId16"/>
    <p:sldId id="312" r:id="rId17"/>
    <p:sldId id="313" r:id="rId18"/>
    <p:sldId id="314" r:id="rId19"/>
    <p:sldId id="315" r:id="rId20"/>
    <p:sldId id="316" r:id="rId21"/>
    <p:sldId id="317" r:id="rId22"/>
    <p:sldId id="318" r:id="rId23"/>
    <p:sldId id="319" r:id="rId24"/>
    <p:sldId id="321" r:id="rId25"/>
    <p:sldId id="322" r:id="rId2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8" autoAdjust="0"/>
    <p:restoredTop sz="94660"/>
  </p:normalViewPr>
  <p:slideViewPr>
    <p:cSldViewPr snapToGrid="0">
      <p:cViewPr varScale="1">
        <p:scale>
          <a:sx n="114" d="100"/>
          <a:sy n="114" d="100"/>
        </p:scale>
        <p:origin x="139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27652010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1122363"/>
            <a:ext cx="7772400" cy="2387600"/>
          </a:xfrm>
        </p:spPr>
        <p:txBody>
          <a:bodyPr anchor="b"/>
          <a:lstStyle>
            <a:lvl1pPr algn="ctr">
              <a:defRPr sz="6000"/>
            </a:lvl1pPr>
          </a:lstStyle>
          <a:p>
            <a:r>
              <a:rPr lang="ru-RU" altLang="zh-CN"/>
              <a:t>Образец заголовка</a:t>
            </a:r>
            <a:endParaRPr lang="en-US" dirty="0"/>
          </a:p>
        </p:txBody>
      </p:sp>
      <p:sp>
        <p:nvSpPr>
          <p:cNvPr id="104858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ltLang="zh-CN"/>
              <a:t>Образец подзаголовка</a:t>
            </a:r>
            <a:endParaRPr lang="en-US" dirty="0"/>
          </a:p>
        </p:txBody>
      </p:sp>
      <p:sp>
        <p:nvSpPr>
          <p:cNvPr id="1048583" name="Date Placeholder 3"/>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1048607" name="Title 1"/>
          <p:cNvSpPr>
            <a:spLocks noGrp="1"/>
          </p:cNvSpPr>
          <p:nvPr>
            <p:ph type="title"/>
          </p:nvPr>
        </p:nvSpPr>
        <p:spPr/>
        <p:txBody>
          <a:bodyPr/>
          <a:lstStyle/>
          <a:p>
            <a:r>
              <a:rPr lang="ru-RU" altLang="zh-CN"/>
              <a:t>Образец заголовка</a:t>
            </a:r>
            <a:endParaRPr lang="en-US" dirty="0"/>
          </a:p>
        </p:txBody>
      </p:sp>
      <p:sp>
        <p:nvSpPr>
          <p:cNvPr id="1048608" name="Vertical Text Placeholder 2"/>
          <p:cNvSpPr>
            <a:spLocks noGrp="1"/>
          </p:cNvSpPr>
          <p:nvPr>
            <p:ph type="body" orient="vert" idx="1"/>
          </p:nvPr>
        </p:nvSpPr>
        <p:spPr/>
        <p:txBody>
          <a:bodyPr vert="eaVert"/>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09" name="Date Placeholder 3"/>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10" name="Footer Placeholder 4"/>
          <p:cNvSpPr>
            <a:spLocks noGrp="1"/>
          </p:cNvSpPr>
          <p:nvPr>
            <p:ph type="ftr" sz="quarter" idx="11"/>
          </p:nvPr>
        </p:nvSpPr>
        <p:spPr/>
        <p:txBody>
          <a:bodyPr/>
          <a:lstStyle/>
          <a:p>
            <a:endParaRPr lang="zh-CN" altLang="en-US"/>
          </a:p>
        </p:txBody>
      </p:sp>
      <p:sp>
        <p:nvSpPr>
          <p:cNvPr id="1048611" name="Slide Number Placeholder 5"/>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048602" name="Vertical Title 1"/>
          <p:cNvSpPr>
            <a:spLocks noGrp="1"/>
          </p:cNvSpPr>
          <p:nvPr>
            <p:ph type="title" orient="vert"/>
          </p:nvPr>
        </p:nvSpPr>
        <p:spPr>
          <a:xfrm>
            <a:off x="6543675" y="365125"/>
            <a:ext cx="1971675" cy="5811838"/>
          </a:xfrm>
        </p:spPr>
        <p:txBody>
          <a:bodyPr vert="eaVert"/>
          <a:lstStyle/>
          <a:p>
            <a:r>
              <a:rPr lang="ru-RU" altLang="zh-CN"/>
              <a:t>Образец заголовка</a:t>
            </a:r>
            <a:endParaRPr lang="en-US" dirty="0"/>
          </a:p>
        </p:txBody>
      </p:sp>
      <p:sp>
        <p:nvSpPr>
          <p:cNvPr id="1048603" name="Vertical Text Placeholder 2"/>
          <p:cNvSpPr>
            <a:spLocks noGrp="1"/>
          </p:cNvSpPr>
          <p:nvPr>
            <p:ph type="body" orient="vert" idx="1"/>
          </p:nvPr>
        </p:nvSpPr>
        <p:spPr>
          <a:xfrm>
            <a:off x="628650" y="365125"/>
            <a:ext cx="5800725" cy="5811838"/>
          </a:xfrm>
        </p:spPr>
        <p:txBody>
          <a:bodyPr vert="eaVert"/>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04" name="Date Placeholder 3"/>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05" name="Footer Placeholder 4"/>
          <p:cNvSpPr>
            <a:spLocks noGrp="1"/>
          </p:cNvSpPr>
          <p:nvPr>
            <p:ph type="ftr" sz="quarter" idx="11"/>
          </p:nvPr>
        </p:nvSpPr>
        <p:spPr/>
        <p:txBody>
          <a:bodyPr/>
          <a:lstStyle/>
          <a:p>
            <a:endParaRPr lang="zh-CN" altLang="en-US"/>
          </a:p>
        </p:txBody>
      </p:sp>
      <p:sp>
        <p:nvSpPr>
          <p:cNvPr id="1048606" name="Slide Number Placeholder 5"/>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048622" name="Title 1"/>
          <p:cNvSpPr>
            <a:spLocks noGrp="1"/>
          </p:cNvSpPr>
          <p:nvPr>
            <p:ph type="title"/>
          </p:nvPr>
        </p:nvSpPr>
        <p:spPr/>
        <p:txBody>
          <a:bodyPr/>
          <a:lstStyle/>
          <a:p>
            <a:r>
              <a:rPr lang="ru-RU" altLang="zh-CN"/>
              <a:t>Образец заголовка</a:t>
            </a:r>
            <a:endParaRPr lang="en-US" dirty="0"/>
          </a:p>
        </p:txBody>
      </p:sp>
      <p:sp>
        <p:nvSpPr>
          <p:cNvPr id="1048623" name="Content Placeholder 2"/>
          <p:cNvSpPr>
            <a:spLocks noGrp="1"/>
          </p:cNvSpPr>
          <p:nvPr>
            <p:ph idx="1"/>
          </p:nvPr>
        </p:nvSpPr>
        <p:spPr/>
        <p:txBody>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24" name="Date Placeholder 3"/>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25" name="Footer Placeholder 4"/>
          <p:cNvSpPr>
            <a:spLocks noGrp="1"/>
          </p:cNvSpPr>
          <p:nvPr>
            <p:ph type="ftr" sz="quarter" idx="11"/>
          </p:nvPr>
        </p:nvSpPr>
        <p:spPr/>
        <p:txBody>
          <a:bodyPr/>
          <a:lstStyle/>
          <a:p>
            <a:endParaRPr lang="zh-CN" altLang="en-US"/>
          </a:p>
        </p:txBody>
      </p:sp>
      <p:sp>
        <p:nvSpPr>
          <p:cNvPr id="1048626" name="Slide Number Placeholder 5"/>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48594" name="Title 1"/>
          <p:cNvSpPr>
            <a:spLocks noGrp="1"/>
          </p:cNvSpPr>
          <p:nvPr>
            <p:ph type="title"/>
          </p:nvPr>
        </p:nvSpPr>
        <p:spPr>
          <a:xfrm>
            <a:off x="623888" y="1709739"/>
            <a:ext cx="7886700" cy="2852737"/>
          </a:xfrm>
        </p:spPr>
        <p:txBody>
          <a:bodyPr anchor="b"/>
          <a:lstStyle>
            <a:lvl1pPr>
              <a:defRPr sz="6000"/>
            </a:lvl1pPr>
          </a:lstStyle>
          <a:p>
            <a:r>
              <a:rPr lang="ru-RU" altLang="zh-CN"/>
              <a:t>Образец заголовка</a:t>
            </a:r>
            <a:endParaRPr lang="en-US" dirty="0"/>
          </a:p>
        </p:txBody>
      </p:sp>
      <p:sp>
        <p:nvSpPr>
          <p:cNvPr id="1048595"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ltLang="zh-CN"/>
              <a:t>Образец текста</a:t>
            </a:r>
          </a:p>
        </p:txBody>
      </p:sp>
      <p:sp>
        <p:nvSpPr>
          <p:cNvPr id="1048596" name="Date Placeholder 3"/>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597" name="Footer Placeholder 4"/>
          <p:cNvSpPr>
            <a:spLocks noGrp="1"/>
          </p:cNvSpPr>
          <p:nvPr>
            <p:ph type="ftr" sz="quarter" idx="11"/>
          </p:nvPr>
        </p:nvSpPr>
        <p:spPr/>
        <p:txBody>
          <a:bodyPr/>
          <a:lstStyle/>
          <a:p>
            <a:endParaRPr lang="zh-CN" altLang="en-US"/>
          </a:p>
        </p:txBody>
      </p:sp>
      <p:sp>
        <p:nvSpPr>
          <p:cNvPr id="1048598" name="Slide Number Placeholder 5"/>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ru-RU" altLang="zh-CN"/>
              <a:t>Образец заголовка</a:t>
            </a:r>
            <a:endParaRPr lang="en-US" dirty="0"/>
          </a:p>
        </p:txBody>
      </p:sp>
      <p:sp>
        <p:nvSpPr>
          <p:cNvPr id="1048589" name="Content Placeholder 2"/>
          <p:cNvSpPr>
            <a:spLocks noGrp="1"/>
          </p:cNvSpPr>
          <p:nvPr>
            <p:ph sz="half" idx="1"/>
          </p:nvPr>
        </p:nvSpPr>
        <p:spPr>
          <a:xfrm>
            <a:off x="628650" y="1825625"/>
            <a:ext cx="3886200" cy="4351338"/>
          </a:xfrm>
        </p:spPr>
        <p:txBody>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590" name="Content Placeholder 3"/>
          <p:cNvSpPr>
            <a:spLocks noGrp="1"/>
          </p:cNvSpPr>
          <p:nvPr>
            <p:ph sz="half" idx="2"/>
          </p:nvPr>
        </p:nvSpPr>
        <p:spPr>
          <a:xfrm>
            <a:off x="4629150" y="1825625"/>
            <a:ext cx="3886200" cy="4351338"/>
          </a:xfrm>
        </p:spPr>
        <p:txBody>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591" name="Date Placeholder 4"/>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592" name="Footer Placeholder 5"/>
          <p:cNvSpPr>
            <a:spLocks noGrp="1"/>
          </p:cNvSpPr>
          <p:nvPr>
            <p:ph type="ftr" sz="quarter" idx="11"/>
          </p:nvPr>
        </p:nvSpPr>
        <p:spPr/>
        <p:txBody>
          <a:bodyPr/>
          <a:lstStyle/>
          <a:p>
            <a:endParaRPr lang="zh-CN" altLang="en-US"/>
          </a:p>
        </p:txBody>
      </p:sp>
      <p:sp>
        <p:nvSpPr>
          <p:cNvPr id="1048593" name="Slide Number Placeholder 6"/>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48633" name="Title 1"/>
          <p:cNvSpPr>
            <a:spLocks noGrp="1"/>
          </p:cNvSpPr>
          <p:nvPr>
            <p:ph type="title"/>
          </p:nvPr>
        </p:nvSpPr>
        <p:spPr>
          <a:xfrm>
            <a:off x="629841" y="365126"/>
            <a:ext cx="7886700" cy="1325563"/>
          </a:xfrm>
        </p:spPr>
        <p:txBody>
          <a:bodyPr/>
          <a:lstStyle/>
          <a:p>
            <a:r>
              <a:rPr lang="ru-RU" altLang="zh-CN"/>
              <a:t>Образец заголовка</a:t>
            </a:r>
            <a:endParaRPr lang="en-US" dirty="0"/>
          </a:p>
        </p:txBody>
      </p:sp>
      <p:sp>
        <p:nvSpPr>
          <p:cNvPr id="1048634"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ltLang="zh-CN"/>
              <a:t>Образец текста</a:t>
            </a:r>
          </a:p>
        </p:txBody>
      </p:sp>
      <p:sp>
        <p:nvSpPr>
          <p:cNvPr id="1048635" name="Content Placeholder 3"/>
          <p:cNvSpPr>
            <a:spLocks noGrp="1"/>
          </p:cNvSpPr>
          <p:nvPr>
            <p:ph sz="half" idx="2"/>
          </p:nvPr>
        </p:nvSpPr>
        <p:spPr>
          <a:xfrm>
            <a:off x="629842" y="2505075"/>
            <a:ext cx="3868340" cy="3684588"/>
          </a:xfrm>
        </p:spPr>
        <p:txBody>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36"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ltLang="zh-CN"/>
              <a:t>Образец текста</a:t>
            </a:r>
          </a:p>
        </p:txBody>
      </p:sp>
      <p:sp>
        <p:nvSpPr>
          <p:cNvPr id="1048637" name="Content Placeholder 5"/>
          <p:cNvSpPr>
            <a:spLocks noGrp="1"/>
          </p:cNvSpPr>
          <p:nvPr>
            <p:ph sz="quarter" idx="4"/>
          </p:nvPr>
        </p:nvSpPr>
        <p:spPr>
          <a:xfrm>
            <a:off x="4629150" y="2505075"/>
            <a:ext cx="3887391" cy="3684588"/>
          </a:xfrm>
        </p:spPr>
        <p:txBody>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38" name="Date Placeholder 6"/>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39" name="Footer Placeholder 7"/>
          <p:cNvSpPr>
            <a:spLocks noGrp="1"/>
          </p:cNvSpPr>
          <p:nvPr>
            <p:ph type="ftr" sz="quarter" idx="11"/>
          </p:nvPr>
        </p:nvSpPr>
        <p:spPr/>
        <p:txBody>
          <a:bodyPr/>
          <a:lstStyle/>
          <a:p>
            <a:endParaRPr lang="zh-CN" altLang="en-US"/>
          </a:p>
        </p:txBody>
      </p:sp>
      <p:sp>
        <p:nvSpPr>
          <p:cNvPr id="1048640" name="Slide Number Placeholder 8"/>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048612" name="Title 1"/>
          <p:cNvSpPr>
            <a:spLocks noGrp="1"/>
          </p:cNvSpPr>
          <p:nvPr>
            <p:ph type="title"/>
          </p:nvPr>
        </p:nvSpPr>
        <p:spPr/>
        <p:txBody>
          <a:bodyPr/>
          <a:lstStyle/>
          <a:p>
            <a:r>
              <a:rPr lang="ru-RU" altLang="zh-CN"/>
              <a:t>Образец заголовка</a:t>
            </a:r>
            <a:endParaRPr lang="en-US" dirty="0"/>
          </a:p>
        </p:txBody>
      </p:sp>
      <p:sp>
        <p:nvSpPr>
          <p:cNvPr id="1048613" name="Date Placeholder 2"/>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14" name="Footer Placeholder 3"/>
          <p:cNvSpPr>
            <a:spLocks noGrp="1"/>
          </p:cNvSpPr>
          <p:nvPr>
            <p:ph type="ftr" sz="quarter" idx="11"/>
          </p:nvPr>
        </p:nvSpPr>
        <p:spPr/>
        <p:txBody>
          <a:bodyPr/>
          <a:lstStyle/>
          <a:p>
            <a:endParaRPr lang="zh-CN" altLang="en-US"/>
          </a:p>
        </p:txBody>
      </p:sp>
      <p:sp>
        <p:nvSpPr>
          <p:cNvPr id="1048615" name="Slide Number Placeholder 4"/>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1048599" name="Date Placeholder 1"/>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00" name="Footer Placeholder 2"/>
          <p:cNvSpPr>
            <a:spLocks noGrp="1"/>
          </p:cNvSpPr>
          <p:nvPr>
            <p:ph type="ftr" sz="quarter" idx="11"/>
          </p:nvPr>
        </p:nvSpPr>
        <p:spPr/>
        <p:txBody>
          <a:bodyPr/>
          <a:lstStyle/>
          <a:p>
            <a:endParaRPr lang="zh-CN" altLang="en-US"/>
          </a:p>
        </p:txBody>
      </p:sp>
      <p:sp>
        <p:nvSpPr>
          <p:cNvPr id="1048601" name="Slide Number Placeholder 3"/>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48627" name="Title 1"/>
          <p:cNvSpPr>
            <a:spLocks noGrp="1"/>
          </p:cNvSpPr>
          <p:nvPr>
            <p:ph type="title"/>
          </p:nvPr>
        </p:nvSpPr>
        <p:spPr>
          <a:xfrm>
            <a:off x="629841" y="457200"/>
            <a:ext cx="2949178" cy="1600200"/>
          </a:xfrm>
        </p:spPr>
        <p:txBody>
          <a:bodyPr anchor="b"/>
          <a:lstStyle>
            <a:lvl1pPr>
              <a:defRPr sz="3200"/>
            </a:lvl1pPr>
          </a:lstStyle>
          <a:p>
            <a:r>
              <a:rPr lang="ru-RU" altLang="zh-CN"/>
              <a:t>Образец заголовка</a:t>
            </a:r>
            <a:endParaRPr lang="en-US" dirty="0"/>
          </a:p>
        </p:txBody>
      </p:sp>
      <p:sp>
        <p:nvSpPr>
          <p:cNvPr id="1048628"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629"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ltLang="zh-CN"/>
              <a:t>Образец текста</a:t>
            </a:r>
          </a:p>
        </p:txBody>
      </p:sp>
      <p:sp>
        <p:nvSpPr>
          <p:cNvPr id="1048630" name="Date Placeholder 4"/>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31" name="Footer Placeholder 5"/>
          <p:cNvSpPr>
            <a:spLocks noGrp="1"/>
          </p:cNvSpPr>
          <p:nvPr>
            <p:ph type="ftr" sz="quarter" idx="11"/>
          </p:nvPr>
        </p:nvSpPr>
        <p:spPr/>
        <p:txBody>
          <a:bodyPr/>
          <a:lstStyle/>
          <a:p>
            <a:endParaRPr lang="zh-CN" altLang="en-US"/>
          </a:p>
        </p:txBody>
      </p:sp>
      <p:sp>
        <p:nvSpPr>
          <p:cNvPr id="1048632" name="Slide Number Placeholder 6"/>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048616" name="Title 1"/>
          <p:cNvSpPr>
            <a:spLocks noGrp="1"/>
          </p:cNvSpPr>
          <p:nvPr>
            <p:ph type="title"/>
          </p:nvPr>
        </p:nvSpPr>
        <p:spPr>
          <a:xfrm>
            <a:off x="629841" y="457200"/>
            <a:ext cx="2949178" cy="1600200"/>
          </a:xfrm>
        </p:spPr>
        <p:txBody>
          <a:bodyPr anchor="b"/>
          <a:lstStyle>
            <a:lvl1pPr>
              <a:defRPr sz="3200"/>
            </a:lvl1pPr>
          </a:lstStyle>
          <a:p>
            <a:r>
              <a:rPr lang="ru-RU" altLang="zh-CN"/>
              <a:t>Образец заголовка</a:t>
            </a:r>
            <a:endParaRPr lang="en-US" dirty="0"/>
          </a:p>
        </p:txBody>
      </p:sp>
      <p:sp>
        <p:nvSpPr>
          <p:cNvPr id="1048617"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ltLang="zh-CN"/>
              <a:t>Вставка рисунка</a:t>
            </a:r>
            <a:endParaRPr lang="en-US" dirty="0"/>
          </a:p>
        </p:txBody>
      </p:sp>
      <p:sp>
        <p:nvSpPr>
          <p:cNvPr id="1048618"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ltLang="zh-CN"/>
              <a:t>Образец текста</a:t>
            </a:r>
          </a:p>
        </p:txBody>
      </p:sp>
      <p:sp>
        <p:nvSpPr>
          <p:cNvPr id="1048619" name="Date Placeholder 4"/>
          <p:cNvSpPr>
            <a:spLocks noGrp="1"/>
          </p:cNvSpPr>
          <p:nvPr>
            <p:ph type="dt" sz="half" idx="10"/>
          </p:nvPr>
        </p:nvSpPr>
        <p:spPr/>
        <p:txBody>
          <a:bodyPr/>
          <a:lstStyle/>
          <a:p>
            <a:fld id="{AB29C8F3-725A-4F9A-A507-94E9D5D4F6DB}" type="datetimeFigureOut">
              <a:rPr lang="zh-CN" altLang="en-US" smtClean="0"/>
              <a:t>2016/8/4</a:t>
            </a:fld>
            <a:endParaRPr lang="zh-CN" altLang="en-US"/>
          </a:p>
        </p:txBody>
      </p:sp>
      <p:sp>
        <p:nvSpPr>
          <p:cNvPr id="1048620" name="Footer Placeholder 5"/>
          <p:cNvSpPr>
            <a:spLocks noGrp="1"/>
          </p:cNvSpPr>
          <p:nvPr>
            <p:ph type="ftr" sz="quarter" idx="11"/>
          </p:nvPr>
        </p:nvSpPr>
        <p:spPr/>
        <p:txBody>
          <a:bodyPr/>
          <a:lstStyle/>
          <a:p>
            <a:endParaRPr lang="zh-CN" altLang="en-US"/>
          </a:p>
        </p:txBody>
      </p:sp>
      <p:sp>
        <p:nvSpPr>
          <p:cNvPr id="1048621" name="Slide Number Placeholder 6"/>
          <p:cNvSpPr>
            <a:spLocks noGrp="1"/>
          </p:cNvSpPr>
          <p:nvPr>
            <p:ph type="sldNum" sz="quarter" idx="12"/>
          </p:nvPr>
        </p:nvSpPr>
        <p:spPr/>
        <p:txBody>
          <a:bodyPr/>
          <a:lstStyle/>
          <a:p>
            <a:fld id="{7BE40409-DAE8-4674-9087-DC3CFB3688BD}"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altLang="zh-CN"/>
              <a:t>Образец заголовка</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altLang="zh-CN"/>
              <a:t>Образец текста</a:t>
            </a:r>
          </a:p>
          <a:p>
            <a:pPr lvl="1"/>
            <a:r>
              <a:rPr lang="ru-RU" altLang="zh-CN"/>
              <a:t>Второй уровень</a:t>
            </a:r>
          </a:p>
          <a:p>
            <a:pPr lvl="2"/>
            <a:r>
              <a:rPr lang="ru-RU" altLang="zh-CN"/>
              <a:t>Третий уровень</a:t>
            </a:r>
          </a:p>
          <a:p>
            <a:pPr lvl="3"/>
            <a:r>
              <a:rPr lang="ru-RU" altLang="zh-CN"/>
              <a:t>Четвертый уровень</a:t>
            </a:r>
          </a:p>
          <a:p>
            <a:pPr lvl="4"/>
            <a:r>
              <a:rPr lang="ru-RU" altLang="zh-CN"/>
              <a:t>Пятый уровень</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29C8F3-725A-4F9A-A507-94E9D5D4F6DB}" type="datetimeFigureOut">
              <a:rPr lang="zh-CN" altLang="en-US" smtClean="0"/>
              <a:t>2016/8/4</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40409-DAE8-4674-9087-DC3CFB3688BD}"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Заголовок 1048646"/>
          <p:cNvSpPr>
            <a:spLocks noGrp="1"/>
          </p:cNvSpPr>
          <p:nvPr>
            <p:ph type="title"/>
          </p:nvPr>
        </p:nvSpPr>
        <p:spPr/>
        <p:txBody>
          <a:bodyPr/>
          <a:lstStyle/>
          <a:p>
            <a:endParaRPr lang="ru-RU"/>
          </a:p>
        </p:txBody>
      </p:sp>
      <p:sp>
        <p:nvSpPr>
          <p:cNvPr id="1048648" name="Объект 1048647"/>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78971" y="1043732"/>
            <a:ext cx="8294915" cy="3016210"/>
          </a:xfrm>
          <a:prstGeom prst="rect">
            <a:avLst/>
          </a:prstGeom>
        </p:spPr>
        <p:txBody>
          <a:bodyPr wrap="square">
            <a:spAutoFit/>
          </a:bodyPr>
          <a:lstStyle/>
          <a:p>
            <a:pPr algn="ctr"/>
            <a:r>
              <a:rPr lang="ru-RU" altLang="en-US" sz="3800" b="1" dirty="0">
                <a:solidFill>
                  <a:prstClr val="black"/>
                </a:solidFill>
                <a:latin typeface="+mj-lt"/>
                <a:ea typeface="+mj-ea"/>
                <a:cs typeface="+mj-cs"/>
              </a:rPr>
              <a:t>ДЕНЬ</a:t>
            </a:r>
            <a:r>
              <a:rPr lang="en-US" altLang="ru-RU" sz="3800" b="1" dirty="0">
                <a:solidFill>
                  <a:prstClr val="black"/>
                </a:solidFill>
                <a:latin typeface="+mj-lt"/>
                <a:ea typeface="+mj-ea"/>
                <a:cs typeface="+mj-cs"/>
              </a:rPr>
              <a:t> </a:t>
            </a:r>
            <a:r>
              <a:rPr lang="ru-RU" altLang="en-US" sz="3800" b="1" dirty="0">
                <a:solidFill>
                  <a:prstClr val="black"/>
                </a:solidFill>
                <a:latin typeface="+mj-lt"/>
                <a:ea typeface="+mj-ea"/>
                <a:cs typeface="+mj-cs"/>
              </a:rPr>
              <a:t>НЕВЕДОМОГО</a:t>
            </a:r>
            <a:r>
              <a:rPr lang="en-US" altLang="ru-RU" sz="3800" b="1" dirty="0">
                <a:solidFill>
                  <a:prstClr val="black"/>
                </a:solidFill>
                <a:latin typeface="+mj-lt"/>
                <a:ea typeface="+mj-ea"/>
                <a:cs typeface="+mj-cs"/>
              </a:rPr>
              <a:t>. </a:t>
            </a:r>
            <a:r>
              <a:rPr lang="ru-RU" altLang="en-US" sz="3800" b="1" dirty="0">
                <a:solidFill>
                  <a:prstClr val="black"/>
                </a:solidFill>
                <a:latin typeface="+mj-lt"/>
                <a:ea typeface="+mj-ea"/>
                <a:cs typeface="+mj-cs"/>
              </a:rPr>
              <a:t>НЕИЗРЕЧЕННОЕ</a:t>
            </a:r>
            <a:r>
              <a:rPr lang="en-US" altLang="ru-RU" sz="3800" b="1" dirty="0">
                <a:solidFill>
                  <a:prstClr val="black"/>
                </a:solidFill>
                <a:latin typeface="+mj-lt"/>
                <a:ea typeface="+mj-ea"/>
                <a:cs typeface="+mj-cs"/>
              </a:rPr>
              <a:t> </a:t>
            </a:r>
            <a:r>
              <a:rPr lang="ru-RU" altLang="en-US" sz="3800" b="1" dirty="0">
                <a:solidFill>
                  <a:prstClr val="black"/>
                </a:solidFill>
                <a:latin typeface="+mj-lt"/>
                <a:ea typeface="+mj-ea"/>
                <a:cs typeface="+mj-cs"/>
              </a:rPr>
              <a:t>ЯВЛЕНИЕ</a:t>
            </a:r>
            <a:r>
              <a:rPr lang="en-US" altLang="ru-RU" sz="3800" b="1" dirty="0">
                <a:solidFill>
                  <a:prstClr val="black"/>
                </a:solidFill>
                <a:latin typeface="+mj-lt"/>
                <a:ea typeface="+mj-ea"/>
                <a:cs typeface="+mj-cs"/>
              </a:rPr>
              <a:t> </a:t>
            </a:r>
            <a:r>
              <a:rPr lang="ru-RU" altLang="en-US" sz="3800" b="1" dirty="0">
                <a:solidFill>
                  <a:prstClr val="black"/>
                </a:solidFill>
                <a:latin typeface="+mj-lt"/>
                <a:ea typeface="+mj-ea"/>
                <a:cs typeface="+mj-cs"/>
              </a:rPr>
              <a:t>ИЗНАЧАЛЬНОЙ</a:t>
            </a:r>
            <a:r>
              <a:rPr lang="en-US" altLang="ru-RU" sz="3800" b="1" dirty="0">
                <a:solidFill>
                  <a:prstClr val="black"/>
                </a:solidFill>
                <a:latin typeface="+mj-lt"/>
                <a:ea typeface="+mj-ea"/>
                <a:cs typeface="+mj-cs"/>
              </a:rPr>
              <a:t> </a:t>
            </a:r>
            <a:r>
              <a:rPr lang="ru-RU" altLang="en-US" sz="3800" b="1" dirty="0">
                <a:solidFill>
                  <a:prstClr val="black"/>
                </a:solidFill>
                <a:latin typeface="+mj-lt"/>
                <a:ea typeface="+mj-ea"/>
                <a:cs typeface="+mj-cs"/>
              </a:rPr>
              <a:t>ГРУППОЙ</a:t>
            </a:r>
            <a:r>
              <a:rPr lang="en-US" altLang="ru-RU" sz="3800" b="1" dirty="0">
                <a:solidFill>
                  <a:prstClr val="black"/>
                </a:solidFill>
                <a:latin typeface="+mj-lt"/>
                <a:ea typeface="+mj-ea"/>
                <a:cs typeface="+mj-cs"/>
              </a:rPr>
              <a:t> </a:t>
            </a:r>
            <a:endParaRPr lang="ru-RU" altLang="ru-RU" sz="3800" b="1" dirty="0">
              <a:solidFill>
                <a:prstClr val="black"/>
              </a:solidFill>
              <a:latin typeface="+mj-lt"/>
              <a:ea typeface="+mj-ea"/>
              <a:cs typeface="+mj-cs"/>
            </a:endParaRPr>
          </a:p>
          <a:p>
            <a:pPr algn="ctr"/>
            <a:r>
              <a:rPr lang="en-US" altLang="ru-RU" sz="3800" b="1" dirty="0">
                <a:solidFill>
                  <a:prstClr val="black"/>
                </a:solidFill>
                <a:latin typeface="+mj-lt"/>
                <a:ea typeface="+mj-ea"/>
                <a:cs typeface="+mj-cs"/>
              </a:rPr>
              <a:t>6 </a:t>
            </a:r>
            <a:r>
              <a:rPr lang="ru-RU" altLang="en-US" sz="3800" b="1" dirty="0">
                <a:solidFill>
                  <a:prstClr val="black"/>
                </a:solidFill>
                <a:latin typeface="+mj-lt"/>
                <a:ea typeface="+mj-ea"/>
                <a:cs typeface="+mj-cs"/>
              </a:rPr>
              <a:t>РАСЫ</a:t>
            </a:r>
            <a:r>
              <a:rPr lang="en-US" altLang="ru-RU" sz="3800" b="1" dirty="0">
                <a:solidFill>
                  <a:prstClr val="black"/>
                </a:solidFill>
                <a:latin typeface="+mj-lt"/>
                <a:ea typeface="+mj-ea"/>
                <a:cs typeface="+mj-cs"/>
              </a:rPr>
              <a:t> </a:t>
            </a:r>
            <a:endParaRPr lang="ru-RU" altLang="ru-RU" sz="3800" b="1" dirty="0">
              <a:solidFill>
                <a:prstClr val="black"/>
              </a:solidFill>
              <a:latin typeface="+mj-lt"/>
              <a:ea typeface="+mj-ea"/>
              <a:cs typeface="+mj-cs"/>
            </a:endParaRPr>
          </a:p>
          <a:p>
            <a:pPr algn="ctr"/>
            <a:r>
              <a:rPr lang="en-US" altLang="ru-RU" sz="3800" b="1" dirty="0">
                <a:solidFill>
                  <a:prstClr val="black"/>
                </a:solidFill>
                <a:latin typeface="+mj-lt"/>
                <a:ea typeface="+mj-ea"/>
                <a:cs typeface="+mj-cs"/>
              </a:rPr>
              <a:t>(</a:t>
            </a:r>
            <a:r>
              <a:rPr lang="ru-RU" altLang="en-US" sz="3800" b="1" dirty="0">
                <a:solidFill>
                  <a:prstClr val="black"/>
                </a:solidFill>
                <a:latin typeface="+mj-lt"/>
                <a:ea typeface="+mj-ea"/>
                <a:cs typeface="+mj-cs"/>
              </a:rPr>
              <a:t>около</a:t>
            </a:r>
            <a:r>
              <a:rPr lang="en-US" altLang="ru-RU" sz="3800" b="1" dirty="0">
                <a:solidFill>
                  <a:prstClr val="black"/>
                </a:solidFill>
                <a:latin typeface="+mj-lt"/>
                <a:ea typeface="+mj-ea"/>
                <a:cs typeface="+mj-cs"/>
              </a:rPr>
              <a:t> 700 </a:t>
            </a:r>
            <a:r>
              <a:rPr lang="ru-RU" altLang="en-US" sz="3800" b="1" dirty="0">
                <a:solidFill>
                  <a:prstClr val="black"/>
                </a:solidFill>
                <a:latin typeface="+mj-lt"/>
                <a:ea typeface="+mj-ea"/>
                <a:cs typeface="+mj-cs"/>
              </a:rPr>
              <a:t>чело</a:t>
            </a:r>
            <a:r>
              <a:rPr lang="en-US" altLang="ru-RU" sz="3800" b="1" dirty="0">
                <a:solidFill>
                  <a:prstClr val="black"/>
                </a:solidFill>
                <a:latin typeface="+mj-lt"/>
                <a:ea typeface="+mj-ea"/>
                <a:cs typeface="+mj-cs"/>
              </a:rPr>
              <a:t>)</a:t>
            </a:r>
            <a:br>
              <a:rPr lang="en-US" altLang="ru-RU" sz="3800" b="1" dirty="0">
                <a:solidFill>
                  <a:prstClr val="black"/>
                </a:solidFill>
                <a:latin typeface="+mj-lt"/>
                <a:ea typeface="+mj-ea"/>
                <a:cs typeface="+mj-cs"/>
              </a:rPr>
            </a:br>
            <a:r>
              <a:rPr lang="en-US" altLang="ru-RU" sz="3800" b="1" dirty="0">
                <a:solidFill>
                  <a:prstClr val="black"/>
                </a:solidFill>
                <a:latin typeface="+mj-lt"/>
                <a:ea typeface="+mj-ea"/>
                <a:cs typeface="+mj-cs"/>
              </a:rPr>
              <a:t>08.08.2009 </a:t>
            </a:r>
            <a:r>
              <a:rPr lang="ru-RU" altLang="en-US" sz="3800" b="1" dirty="0">
                <a:solidFill>
                  <a:prstClr val="black"/>
                </a:solidFill>
                <a:latin typeface="+mj-lt"/>
                <a:ea typeface="+mj-ea"/>
                <a:cs typeface="+mj-cs"/>
              </a:rPr>
              <a:t>года</a:t>
            </a:r>
            <a:endParaRPr lang="ru-RU" b="1" dirty="0">
              <a:latin typeface="+mj-lt"/>
            </a:endParaRPr>
          </a:p>
        </p:txBody>
      </p:sp>
      <p:sp>
        <p:nvSpPr>
          <p:cNvPr id="3" name="Прямоугольник 2"/>
          <p:cNvSpPr/>
          <p:nvPr/>
        </p:nvSpPr>
        <p:spPr>
          <a:xfrm>
            <a:off x="2340428" y="5231563"/>
            <a:ext cx="4572000" cy="1200329"/>
          </a:xfrm>
          <a:prstGeom prst="rect">
            <a:avLst/>
          </a:prstGeom>
        </p:spPr>
        <p:txBody>
          <a:bodyPr>
            <a:spAutoFit/>
          </a:bodyPr>
          <a:lstStyle/>
          <a:p>
            <a:r>
              <a:rPr lang="ru-RU" altLang="en-US" sz="2400" b="1" dirty="0"/>
              <a:t>ПРАЗДНИКИ</a:t>
            </a:r>
            <a:r>
              <a:rPr lang="en-US" altLang="ru-RU" sz="2400" b="1" dirty="0">
                <a:latin typeface="Bauhaus 93" pitchFamily="82" charset="0"/>
              </a:rPr>
              <a:t> </a:t>
            </a:r>
            <a:r>
              <a:rPr lang="ru-RU" altLang="en-US" sz="2400" b="1" dirty="0"/>
              <a:t>ИДИВО</a:t>
            </a:r>
          </a:p>
          <a:p>
            <a:endParaRPr lang="ru-RU" altLang="en-US" sz="2400" b="1" dirty="0"/>
          </a:p>
          <a:p>
            <a:r>
              <a:rPr lang="ru-RU" altLang="en-US" sz="2400" b="1" dirty="0"/>
              <a:t>ЦИВИЛИЗАЦИЯ</a:t>
            </a:r>
            <a:r>
              <a:rPr lang="en-US" altLang="ru-RU" sz="2400" b="1" dirty="0">
                <a:latin typeface="Bauhaus 93" pitchFamily="82" charset="0"/>
              </a:rPr>
              <a:t> </a:t>
            </a:r>
            <a:r>
              <a:rPr lang="ru-RU" altLang="en-US" sz="2400" b="1" dirty="0"/>
              <a:t>ИДИВО</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Заголовок 1"/>
          <p:cNvSpPr>
            <a:spLocks noGrp="1"/>
          </p:cNvSpPr>
          <p:nvPr>
            <p:ph type="ctrTitle"/>
          </p:nvPr>
        </p:nvSpPr>
        <p:spPr>
          <a:xfrm rot="21600000">
            <a:off x="825853" y="502414"/>
            <a:ext cx="7772400" cy="3747489"/>
          </a:xfrm>
        </p:spPr>
        <p:txBody>
          <a:bodyPr>
            <a:noAutofit/>
          </a:bodyPr>
          <a:lstStyle/>
          <a:p>
            <a:endParaRPr lang="ru-RU" altLang="en-US" sz="3800" dirty="0"/>
          </a:p>
        </p:txBody>
      </p:sp>
      <p:sp>
        <p:nvSpPr>
          <p:cNvPr id="1048587" name="Подзаголовок 2"/>
          <p:cNvSpPr>
            <a:spLocks noGrp="1"/>
          </p:cNvSpPr>
          <p:nvPr>
            <p:ph type="subTitle" idx="1"/>
          </p:nvPr>
        </p:nvSpPr>
        <p:spPr>
          <a:xfrm>
            <a:off x="1283052" y="4741944"/>
            <a:ext cx="6858000" cy="1655762"/>
          </a:xfrm>
        </p:spPr>
        <p:txBody>
          <a:bodyPr/>
          <a:lstStyle/>
          <a:p>
            <a:endParaRPr lang="ru-RU" altLang="en-US" dirty="0"/>
          </a:p>
        </p:txBody>
      </p:sp>
      <p:pic>
        <p:nvPicPr>
          <p:cNvPr id="5"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11629" y="556068"/>
            <a:ext cx="8066314" cy="3785652"/>
          </a:xfrm>
          <a:prstGeom prst="rect">
            <a:avLst/>
          </a:prstGeom>
        </p:spPr>
        <p:txBody>
          <a:bodyPr wrap="square">
            <a:spAutoFit/>
          </a:bodyPr>
          <a:lstStyle/>
          <a:p>
            <a:pPr algn="just"/>
            <a:r>
              <a:rPr lang="ru-RU" sz="2000" b="1" dirty="0"/>
              <a:t>	Все вместе, в синтезе всех наших огней, мы заложили этим съездом очень большую перспективу 6-й расы. </a:t>
            </a:r>
          </a:p>
          <a:p>
            <a:pPr algn="just"/>
            <a:r>
              <a:rPr lang="ru-RU" sz="2000" b="1" dirty="0"/>
              <a:t>	Я старался на каждую группу фиксировать это осознание, чтобы оно выросло у вас не просто как личная индивидуальная приятность: мы стяжали, заложили как родоначальники каких-то процессов. </a:t>
            </a:r>
          </a:p>
          <a:p>
            <a:pPr algn="just"/>
            <a:r>
              <a:rPr lang="ru-RU" sz="2000" b="1" dirty="0"/>
              <a:t>	Всегда важен первый толчок расы. Но ещё более важно определение пути, что сможет раса. Вот в самом начале, когда она проявилась, что сможет раса. – Раса сможет жить 8-проявленно. </a:t>
            </a:r>
          </a:p>
          <a:p>
            <a:pPr algn="just"/>
            <a:endParaRPr lang="ru-RU" sz="2000" b="1" dirty="0"/>
          </a:p>
          <a:p>
            <a:pPr algn="just"/>
            <a:r>
              <a:rPr lang="ru-RU" sz="2000" b="1" dirty="0"/>
              <a:t>	Вот вы заложили процесс тех лучших, которые будут по итогам расы 8-проявленным Изначальным человечеством. </a:t>
            </a:r>
          </a:p>
        </p:txBody>
      </p:sp>
      <p:sp>
        <p:nvSpPr>
          <p:cNvPr id="3" name="Прямоугольник 2"/>
          <p:cNvSpPr/>
          <p:nvPr/>
        </p:nvSpPr>
        <p:spPr>
          <a:xfrm>
            <a:off x="670034" y="5192876"/>
            <a:ext cx="3901966" cy="369332"/>
          </a:xfrm>
          <a:prstGeom prst="rect">
            <a:avLst/>
          </a:prstGeom>
        </p:spPr>
        <p:txBody>
          <a:bodyPr wrap="none">
            <a:spAutoFit/>
          </a:bodyPr>
          <a:lstStyle/>
          <a:p>
            <a:r>
              <a:rPr lang="ru-RU" i="1" dirty="0"/>
              <a:t>8 августа 2009. Съезд. </a:t>
            </a:r>
            <a:r>
              <a:rPr lang="ru-RU" i="1" dirty="0" err="1"/>
              <a:t>Баштановка</a:t>
            </a:r>
            <a:r>
              <a:rPr lang="ru-RU" i="1" dirty="0"/>
              <a:t>.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Заголовок 1048648"/>
          <p:cNvSpPr>
            <a:spLocks noGrp="1"/>
          </p:cNvSpPr>
          <p:nvPr>
            <p:ph type="title"/>
          </p:nvPr>
        </p:nvSpPr>
        <p:spPr/>
        <p:txBody>
          <a:bodyPr/>
          <a:lstStyle/>
          <a:p>
            <a:endParaRPr lang="ru-RU"/>
          </a:p>
        </p:txBody>
      </p:sp>
      <p:sp>
        <p:nvSpPr>
          <p:cNvPr id="1048650" name="Объект 1048649"/>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33398" y="690886"/>
            <a:ext cx="7979229" cy="3477875"/>
          </a:xfrm>
          <a:prstGeom prst="rect">
            <a:avLst/>
          </a:prstGeom>
        </p:spPr>
        <p:txBody>
          <a:bodyPr wrap="square">
            <a:spAutoFit/>
          </a:bodyPr>
          <a:lstStyle/>
          <a:p>
            <a:pPr algn="just"/>
            <a:r>
              <a:rPr lang="ru-RU" sz="2000" b="1" dirty="0"/>
              <a:t>	Мы продолжим этот процесс с вами сейчас, и у некоторых из вас это может получиться и сейчас, что зафиксирует перспективу итогов расы каждым из нас здесь и сейчас. </a:t>
            </a:r>
          </a:p>
          <a:p>
            <a:pPr algn="just"/>
            <a:r>
              <a:rPr lang="ru-RU" sz="2000" b="1" dirty="0"/>
              <a:t>	Этот процесс продолжится, даже если мы уйдём отсюда через много-много лет физически, или перейдём куда-то. До тех пор, когда или каждый из нас (это желательно) устремлённым служением реализует эту 8-проявленность каким-то более высоким восхождением Изначально Вышестоящего Человека уже здесь. </a:t>
            </a:r>
          </a:p>
          <a:p>
            <a:pPr algn="just"/>
            <a:r>
              <a:rPr lang="ru-RU" sz="2000" b="1" dirty="0"/>
              <a:t>	То есть, не просто реализует Изначально Вышестоящего Человека, а ещё или просветлится, или </a:t>
            </a:r>
            <a:r>
              <a:rPr lang="ru-RU" sz="2000" b="1" dirty="0" err="1"/>
              <a:t>огневозожжётся</a:t>
            </a:r>
            <a:r>
              <a:rPr lang="ru-RU" sz="2000" b="1" dirty="0"/>
              <a:t>, или не реализует что-то, чего мы сейчас не знаем, терминов этих не имеем</a:t>
            </a:r>
            <a:r>
              <a:rPr lang="ru-RU" dirty="0"/>
              <a:t>. </a:t>
            </a:r>
          </a:p>
        </p:txBody>
      </p:sp>
      <p:sp>
        <p:nvSpPr>
          <p:cNvPr id="3" name="Прямоугольник 2"/>
          <p:cNvSpPr/>
          <p:nvPr/>
        </p:nvSpPr>
        <p:spPr>
          <a:xfrm>
            <a:off x="731653" y="5105791"/>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Заголовок 1048650"/>
          <p:cNvSpPr>
            <a:spLocks noGrp="1"/>
          </p:cNvSpPr>
          <p:nvPr>
            <p:ph type="title"/>
          </p:nvPr>
        </p:nvSpPr>
        <p:spPr/>
        <p:txBody>
          <a:bodyPr/>
          <a:lstStyle/>
          <a:p>
            <a:endParaRPr lang="ru-RU"/>
          </a:p>
        </p:txBody>
      </p:sp>
      <p:sp>
        <p:nvSpPr>
          <p:cNvPr id="1048652" name="Объект 1048651"/>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68085" y="531283"/>
            <a:ext cx="8196944" cy="4708981"/>
          </a:xfrm>
          <a:prstGeom prst="rect">
            <a:avLst/>
          </a:prstGeom>
        </p:spPr>
        <p:txBody>
          <a:bodyPr wrap="square">
            <a:spAutoFit/>
          </a:bodyPr>
          <a:lstStyle/>
          <a:p>
            <a:pPr algn="just"/>
            <a:r>
              <a:rPr lang="ru-RU" sz="2000" b="1" dirty="0"/>
              <a:t>	Но сейчас ФА-Иерархия концентрированным усилием закладывает основы этих перспектив в вас. </a:t>
            </a:r>
          </a:p>
          <a:p>
            <a:pPr algn="just"/>
            <a:r>
              <a:rPr lang="ru-RU" sz="2000" b="1" dirty="0"/>
              <a:t>	Основы только потому, что никаких жёстких, жёстко заданных определённых путей нету. </a:t>
            </a:r>
          </a:p>
          <a:p>
            <a:pPr algn="just"/>
            <a:r>
              <a:rPr lang="ru-RU" sz="2000" b="1" dirty="0"/>
              <a:t>	Есть перспективы и направления, есть этапы, которые мы обязаны выполнить. </a:t>
            </a:r>
          </a:p>
          <a:p>
            <a:pPr algn="just"/>
            <a:r>
              <a:rPr lang="ru-RU" sz="2000" b="1" dirty="0"/>
              <a:t>	Но Синтез, надеюсь, вас научил тому, что любой проект, который нам дают, можно углубить в несколько порядков. Что мы с вами и сделали.</a:t>
            </a:r>
          </a:p>
          <a:p>
            <a:pPr algn="just"/>
            <a:r>
              <a:rPr lang="ru-RU" sz="2000" b="1" dirty="0"/>
              <a:t>	И Метагалактику, и Универсум, и 8-проявленность, и 16-проявленность. Не говоря уже, как мы в Метагалактику входили. То есть, мы уже перестали потом считать уже все эти проекты, а просто шли устремлено и продолжаем идти, углубляя собою. </a:t>
            </a:r>
          </a:p>
          <a:p>
            <a:pPr algn="just"/>
            <a:endParaRPr lang="ru-RU" sz="2000" b="1" dirty="0"/>
          </a:p>
          <a:p>
            <a:pPr algn="just"/>
            <a:r>
              <a:rPr lang="ru-RU" sz="2000" b="1" dirty="0"/>
              <a:t>	</a:t>
            </a:r>
          </a:p>
        </p:txBody>
      </p:sp>
      <p:sp>
        <p:nvSpPr>
          <p:cNvPr id="3" name="Прямоугольник 2"/>
          <p:cNvSpPr/>
          <p:nvPr/>
        </p:nvSpPr>
        <p:spPr>
          <a:xfrm>
            <a:off x="618920" y="5388819"/>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Заголовок 1048652"/>
          <p:cNvSpPr>
            <a:spLocks noGrp="1"/>
          </p:cNvSpPr>
          <p:nvPr>
            <p:ph type="title"/>
          </p:nvPr>
        </p:nvSpPr>
        <p:spPr/>
        <p:txBody>
          <a:bodyPr/>
          <a:lstStyle/>
          <a:p>
            <a:endParaRPr lang="ru-RU"/>
          </a:p>
        </p:txBody>
      </p:sp>
      <p:sp>
        <p:nvSpPr>
          <p:cNvPr id="1048654" name="Объект 1048653"/>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87828" y="644997"/>
            <a:ext cx="7935685" cy="4708981"/>
          </a:xfrm>
          <a:prstGeom prst="rect">
            <a:avLst/>
          </a:prstGeom>
        </p:spPr>
        <p:txBody>
          <a:bodyPr wrap="square">
            <a:spAutoFit/>
          </a:bodyPr>
          <a:lstStyle/>
          <a:p>
            <a:pPr algn="just"/>
            <a:r>
              <a:rPr lang="ru-RU" b="1" dirty="0"/>
              <a:t>	</a:t>
            </a:r>
            <a:r>
              <a:rPr lang="ru-RU" sz="2000" b="1" dirty="0"/>
              <a:t>Ваша ФА-Служба и вершина её, которая видится на сегодня, это не просто реализация 8-проявленности, когда вы стали Изначальным человеком здесь, на планете. </a:t>
            </a:r>
          </a:p>
          <a:p>
            <a:pPr algn="just"/>
            <a:r>
              <a:rPr lang="ru-RU" sz="2000" b="1" dirty="0"/>
              <a:t>	</a:t>
            </a:r>
            <a:r>
              <a:rPr lang="ru-RU" sz="2400" b="1" dirty="0"/>
              <a:t>А когда вы вот этот опыт Изначальности и 8-проявленности претворили в новое стяжание, неизвестное нам, может быть, в чём-то заповеданное нам. Но, с другой стороны, в безмолвии на сегодняшний день выражаемое нами. </a:t>
            </a:r>
          </a:p>
          <a:p>
            <a:pPr algn="just"/>
            <a:r>
              <a:rPr lang="ru-RU" sz="2000" b="1" dirty="0"/>
              <a:t>	Потому что ни этих слов, ни этих категорий, ни этой развитости, как бы мы ни стремились, мы сейчас не имеем. Как бы мы не стремились выразить Изначального Человека собою, выразив его, не в зачатках, а в полном росте, мы с вами все вместе будем другие. </a:t>
            </a:r>
          </a:p>
          <a:p>
            <a:pPr algn="just"/>
            <a:endParaRPr lang="ru-RU" sz="2000" b="1" dirty="0"/>
          </a:p>
        </p:txBody>
      </p:sp>
      <p:sp>
        <p:nvSpPr>
          <p:cNvPr id="3" name="Прямоугольник 2"/>
          <p:cNvSpPr/>
          <p:nvPr/>
        </p:nvSpPr>
        <p:spPr>
          <a:xfrm>
            <a:off x="764311" y="5552105"/>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Заголовок 1048654"/>
          <p:cNvSpPr>
            <a:spLocks noGrp="1"/>
          </p:cNvSpPr>
          <p:nvPr>
            <p:ph type="title"/>
          </p:nvPr>
        </p:nvSpPr>
        <p:spPr/>
        <p:txBody>
          <a:bodyPr/>
          <a:lstStyle/>
          <a:p>
            <a:endParaRPr lang="ru-RU"/>
          </a:p>
        </p:txBody>
      </p:sp>
      <p:sp>
        <p:nvSpPr>
          <p:cNvPr id="1048656" name="Объект 1048655"/>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44285" y="576260"/>
            <a:ext cx="7968343" cy="4708981"/>
          </a:xfrm>
          <a:prstGeom prst="rect">
            <a:avLst/>
          </a:prstGeom>
        </p:spPr>
        <p:txBody>
          <a:bodyPr wrap="square">
            <a:spAutoFit/>
          </a:bodyPr>
          <a:lstStyle/>
          <a:p>
            <a:pPr algn="just"/>
            <a:r>
              <a:rPr lang="ru-RU" sz="2000" b="1" dirty="0"/>
              <a:t>	И вот из этого другого 8-проявленного максимум, что теперь может планета, мы ещё можем и стяжать новый опыт огня, новый опыт духа, новый опыт света, энергии, и того, что за пределами огня. </a:t>
            </a:r>
          </a:p>
          <a:p>
            <a:pPr algn="just"/>
            <a:r>
              <a:rPr lang="ru-RU" sz="2000" b="1" dirty="0"/>
              <a:t>	Того, что мы сейчас называем Синтезом, который управляет огнём – значит, за пределами огня. </a:t>
            </a:r>
          </a:p>
          <a:p>
            <a:pPr algn="just"/>
            <a:r>
              <a:rPr lang="ru-RU" sz="2000" b="1" dirty="0"/>
              <a:t>	Того, что мы сейчас складывали 8-ю огнями профессиональных выражений</a:t>
            </a:r>
            <a:r>
              <a:rPr lang="ru-RU" dirty="0"/>
              <a:t>. </a:t>
            </a:r>
          </a:p>
          <a:p>
            <a:pPr algn="just"/>
            <a:r>
              <a:rPr lang="ru-RU" sz="2000" b="1" dirty="0"/>
              <a:t>	И мы уже делились опытом между ведущими и думали, что  если эти 8 огней в Изначальном Доме разгорятся, любой новенький, приходя в Изначальный Дом, сканируя Изначальный Дом вашей работой этими огнями, намного быстрее, чем мы, раскрепостится, перестроится, насытившись этими огнями взойдёт и будет считать, как он быстро сам вырос. </a:t>
            </a:r>
          </a:p>
          <a:p>
            <a:pPr algn="just"/>
            <a:r>
              <a:rPr lang="ru-RU" sz="2000" b="1" dirty="0"/>
              <a:t>	А, в принципе, вашей работой этими огнями вы создадите ему условия громадной и быстрой перестройки.</a:t>
            </a:r>
          </a:p>
        </p:txBody>
      </p:sp>
      <p:sp>
        <p:nvSpPr>
          <p:cNvPr id="3" name="Прямоугольник 2"/>
          <p:cNvSpPr/>
          <p:nvPr/>
        </p:nvSpPr>
        <p:spPr>
          <a:xfrm>
            <a:off x="651577" y="5758934"/>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Заголовок 1048656"/>
          <p:cNvSpPr>
            <a:spLocks noGrp="1"/>
          </p:cNvSpPr>
          <p:nvPr>
            <p:ph type="title"/>
          </p:nvPr>
        </p:nvSpPr>
        <p:spPr/>
        <p:txBody>
          <a:bodyPr/>
          <a:lstStyle/>
          <a:p>
            <a:endParaRPr lang="ru-RU"/>
          </a:p>
        </p:txBody>
      </p:sp>
      <p:sp>
        <p:nvSpPr>
          <p:cNvPr id="1048658" name="Объект 1048657"/>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33399" y="485898"/>
            <a:ext cx="8120743" cy="3477875"/>
          </a:xfrm>
          <a:prstGeom prst="rect">
            <a:avLst/>
          </a:prstGeom>
        </p:spPr>
        <p:txBody>
          <a:bodyPr wrap="square">
            <a:spAutoFit/>
          </a:bodyPr>
          <a:lstStyle/>
          <a:p>
            <a:pPr algn="just"/>
            <a:r>
              <a:rPr lang="ru-RU" sz="2000" b="1" dirty="0"/>
              <a:t>	То есть, огни имеют громадные перспективы восхождения человека и перестройки его, когда просто в этих огнях будет растворяться то, что мы отрабатывали веками. </a:t>
            </a:r>
          </a:p>
          <a:p>
            <a:pPr algn="just"/>
            <a:r>
              <a:rPr lang="ru-RU" sz="2000" b="1" dirty="0"/>
              <a:t>	У вас сейчас в этих огнях растворилось то, что мы раньше на это отводили 10-летия. </a:t>
            </a:r>
          </a:p>
          <a:p>
            <a:pPr algn="just"/>
            <a:r>
              <a:rPr lang="ru-RU" sz="2000" b="1" dirty="0"/>
              <a:t>	У некоторых из вас то, что мы должны были отрабатывать 10-летия, мы сейчас не видим. </a:t>
            </a:r>
          </a:p>
          <a:p>
            <a:pPr algn="just"/>
            <a:r>
              <a:rPr lang="ru-RU" sz="2000" b="1" dirty="0"/>
              <a:t>	Не за счёт съезда – за счёт вашего собственного стяжания и погружения в те огни, которые вам Владыки предложили на этом съезде. </a:t>
            </a:r>
          </a:p>
          <a:p>
            <a:pPr algn="just"/>
            <a:r>
              <a:rPr lang="ru-RU" sz="2000" b="1" dirty="0"/>
              <a:t>	И вы молодцы, вы стяжали, вы вошли, вы углубили</a:t>
            </a:r>
            <a:r>
              <a:rPr lang="ru-RU" dirty="0"/>
              <a:t>. </a:t>
            </a:r>
          </a:p>
        </p:txBody>
      </p:sp>
      <p:sp>
        <p:nvSpPr>
          <p:cNvPr id="3" name="Прямоугольник 2"/>
          <p:cNvSpPr/>
          <p:nvPr/>
        </p:nvSpPr>
        <p:spPr>
          <a:xfrm>
            <a:off x="662463" y="5051363"/>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Заголовок 1048658"/>
          <p:cNvSpPr>
            <a:spLocks noGrp="1"/>
          </p:cNvSpPr>
          <p:nvPr>
            <p:ph type="title"/>
          </p:nvPr>
        </p:nvSpPr>
        <p:spPr/>
        <p:txBody>
          <a:bodyPr/>
          <a:lstStyle/>
          <a:p>
            <a:endParaRPr lang="ru-RU"/>
          </a:p>
        </p:txBody>
      </p:sp>
      <p:sp>
        <p:nvSpPr>
          <p:cNvPr id="1048660" name="Объект 1048659"/>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00743" y="616021"/>
            <a:ext cx="8207828" cy="3477875"/>
          </a:xfrm>
          <a:prstGeom prst="rect">
            <a:avLst/>
          </a:prstGeom>
        </p:spPr>
        <p:txBody>
          <a:bodyPr wrap="square">
            <a:spAutoFit/>
          </a:bodyPr>
          <a:lstStyle/>
          <a:p>
            <a:pPr algn="just"/>
            <a:r>
              <a:rPr lang="ru-RU" sz="2000" b="1" dirty="0"/>
              <a:t>	Ко мне подходили уже и говорили: «вот во мне что-то в виде шара, проснулось. Это что?»…</a:t>
            </a:r>
          </a:p>
          <a:p>
            <a:pPr algn="just"/>
            <a:r>
              <a:rPr lang="ru-RU" sz="2000" b="1" dirty="0"/>
              <a:t>	Один показал знак – у всех происходит. Человек чувствует. Он видит, как шар вскрылся его накоплений каких-то древних. Они переработаются новым огнём. </a:t>
            </a:r>
          </a:p>
          <a:p>
            <a:pPr algn="just"/>
            <a:r>
              <a:rPr lang="ru-RU" sz="2000" b="1" dirty="0"/>
              <a:t>	Но эти накопления создают базу совсем другого восхождения, более высокого. И это вскрылось теми огнями, которые просто гонялись на съезде</a:t>
            </a:r>
            <a:r>
              <a:rPr lang="ru-RU" sz="2000" dirty="0"/>
              <a:t>.</a:t>
            </a:r>
            <a:r>
              <a:rPr lang="ru-RU" sz="2000" b="1" dirty="0"/>
              <a:t> </a:t>
            </a:r>
          </a:p>
          <a:p>
            <a:pPr algn="just"/>
            <a:r>
              <a:rPr lang="ru-RU" sz="2000" b="1" dirty="0"/>
              <a:t>	Огонь, который стяжал каждый горизонт, каждая группа </a:t>
            </a:r>
            <a:r>
              <a:rPr lang="ru-RU" sz="2000" b="1" dirty="0" err="1"/>
              <a:t>соведущих</a:t>
            </a:r>
            <a:r>
              <a:rPr lang="ru-RU" sz="2000" b="1" dirty="0"/>
              <a:t>, складывался в </a:t>
            </a:r>
            <a:r>
              <a:rPr lang="ru-RU" sz="2000" b="1" dirty="0" err="1"/>
              <a:t>Экосферу</a:t>
            </a:r>
            <a:r>
              <a:rPr lang="ru-RU" sz="2000" b="1" dirty="0"/>
              <a:t> Съезда, фиксировался на каждом. И уже пошли результаты.</a:t>
            </a:r>
          </a:p>
        </p:txBody>
      </p:sp>
      <p:sp>
        <p:nvSpPr>
          <p:cNvPr id="3" name="Прямоугольник 2"/>
          <p:cNvSpPr/>
          <p:nvPr/>
        </p:nvSpPr>
        <p:spPr>
          <a:xfrm>
            <a:off x="608035" y="5105791"/>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Заголовок 1048660"/>
          <p:cNvSpPr>
            <a:spLocks noGrp="1"/>
          </p:cNvSpPr>
          <p:nvPr>
            <p:ph type="title"/>
          </p:nvPr>
        </p:nvSpPr>
        <p:spPr/>
        <p:txBody>
          <a:bodyPr/>
          <a:lstStyle/>
          <a:p>
            <a:endParaRPr lang="ru-RU"/>
          </a:p>
        </p:txBody>
      </p:sp>
      <p:sp>
        <p:nvSpPr>
          <p:cNvPr id="1048662" name="Объект 1048661"/>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84"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89856" y="637792"/>
            <a:ext cx="8186057" cy="5632311"/>
          </a:xfrm>
          <a:prstGeom prst="rect">
            <a:avLst/>
          </a:prstGeom>
        </p:spPr>
        <p:txBody>
          <a:bodyPr wrap="square">
            <a:spAutoFit/>
          </a:bodyPr>
          <a:lstStyle/>
          <a:p>
            <a:pPr algn="just"/>
            <a:r>
              <a:rPr lang="ru-RU" sz="2000" dirty="0"/>
              <a:t>	</a:t>
            </a:r>
            <a:r>
              <a:rPr lang="ru-RU" sz="2000" b="1" dirty="0"/>
              <a:t>Некоторые из вас оценивают только свою личность, индивидуальность. А ведь главное – как жить огнём. …</a:t>
            </a:r>
          </a:p>
          <a:p>
            <a:pPr algn="just"/>
            <a:r>
              <a:rPr lang="ru-RU" sz="2000" b="1" dirty="0"/>
              <a:t>	Стоит человек, работает в огне – совсем другой человек.</a:t>
            </a:r>
          </a:p>
          <a:p>
            <a:pPr algn="just"/>
            <a:r>
              <a:rPr lang="ru-RU" sz="2000" b="1" dirty="0"/>
              <a:t>Вот попробуйте этот уровень огня Жизни, когда в огне вы видитесь другим совсем по-другому. </a:t>
            </a:r>
          </a:p>
          <a:p>
            <a:pPr algn="just"/>
            <a:r>
              <a:rPr lang="ru-RU" sz="2000" b="1" dirty="0"/>
              <a:t>	И чтобы вы, по городам живя, держали этот уровень огня. И вспыхивая этим огнём, с кем бы вы ни говорили в этом огне, выражали совершенно новое, невидимое для других явление – жить огнём. </a:t>
            </a:r>
          </a:p>
          <a:p>
            <a:pPr algn="just"/>
            <a:r>
              <a:rPr lang="ru-RU" sz="2000" b="1" dirty="0"/>
              <a:t>	И когда вы живёте огнём, не важно, ваши личные, индивидуальные, </a:t>
            </a:r>
            <a:r>
              <a:rPr lang="ru-RU" sz="2000" b="1" dirty="0" err="1"/>
              <a:t>индивидуумные</a:t>
            </a:r>
            <a:r>
              <a:rPr lang="ru-RU" sz="2000" b="1" dirty="0"/>
              <a:t> шероховатости. </a:t>
            </a:r>
          </a:p>
          <a:p>
            <a:pPr algn="just"/>
            <a:r>
              <a:rPr lang="ru-RU" sz="2000" b="1" dirty="0"/>
              <a:t>	Вы вспыхнули огнём, вы живёте огнём. Огонь ФА-Иерархии вспыхнул в вас, 8-проявленность человека держится вами. И вас будут видеть другими. </a:t>
            </a:r>
          </a:p>
          <a:p>
            <a:pPr algn="just"/>
            <a:r>
              <a:rPr lang="ru-RU" sz="2000" b="1" dirty="0"/>
              <a:t>	И из-за этого в вас будет не только расти Изначальный человек, а будет расти тот опыт </a:t>
            </a:r>
            <a:r>
              <a:rPr lang="ru-RU" sz="2000" b="1" dirty="0" err="1"/>
              <a:t>сверхстяжания</a:t>
            </a:r>
            <a:r>
              <a:rPr lang="ru-RU" sz="2000" b="1" dirty="0"/>
              <a:t> нового, который надо заложить в 6-й расе.</a:t>
            </a:r>
          </a:p>
          <a:p>
            <a:pPr algn="just"/>
            <a:endParaRPr lang="ru-RU" sz="2000" b="1" dirty="0"/>
          </a:p>
          <a:p>
            <a:pPr algn="just"/>
            <a:r>
              <a:rPr lang="ru-RU" i="1" dirty="0"/>
              <a:t>8 августа 2009. Съезд. </a:t>
            </a:r>
            <a:r>
              <a:rPr lang="ru-RU" i="1" dirty="0" err="1"/>
              <a:t>Баштановка</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3" name="Заголовок 1048662"/>
          <p:cNvSpPr>
            <a:spLocks noGrp="1"/>
          </p:cNvSpPr>
          <p:nvPr>
            <p:ph type="title"/>
          </p:nvPr>
        </p:nvSpPr>
        <p:spPr/>
        <p:txBody>
          <a:bodyPr/>
          <a:lstStyle/>
          <a:p>
            <a:endParaRPr lang="ru-RU"/>
          </a:p>
        </p:txBody>
      </p:sp>
      <p:sp>
        <p:nvSpPr>
          <p:cNvPr id="1048664" name="Объект 1048663"/>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46314" y="474345"/>
            <a:ext cx="8229600" cy="5570756"/>
          </a:xfrm>
          <a:prstGeom prst="rect">
            <a:avLst/>
          </a:prstGeom>
        </p:spPr>
        <p:txBody>
          <a:bodyPr wrap="square">
            <a:spAutoFit/>
          </a:bodyPr>
          <a:lstStyle/>
          <a:p>
            <a:pPr algn="just"/>
            <a:r>
              <a:rPr lang="ru-RU" sz="2000" b="1" dirty="0"/>
              <a:t>	Вот завершая этот съезд, увидьте, что на каждого в этом съезде сложилась новая крупица огня. </a:t>
            </a:r>
          </a:p>
          <a:p>
            <a:pPr algn="just"/>
            <a:r>
              <a:rPr lang="ru-RU" sz="2000" b="1" dirty="0"/>
              <a:t>	Вот есть, которую мы стяжали, а есть та, которая сложилась всеми стяжаниями огня съезда. Сейчас она окончательно фиксируется в каждом из вас вместе с фиксацией огня ФА-Иерархии. </a:t>
            </a:r>
          </a:p>
          <a:p>
            <a:pPr algn="just"/>
            <a:r>
              <a:rPr lang="ru-RU" sz="2000" b="1" dirty="0"/>
              <a:t>	Она будет возжигаться в каждом из вас, когда вы будете вспыхивать этим огнём. И жить им реально, не боясь взаимодействия с другими человеками и человечеством. </a:t>
            </a:r>
          </a:p>
          <a:p>
            <a:pPr algn="just"/>
            <a:r>
              <a:rPr lang="ru-RU" sz="2000" b="1" dirty="0"/>
              <a:t>	И этим вы будете отличаться, как новый человек от предыдущих </a:t>
            </a:r>
            <a:r>
              <a:rPr lang="ru-RU" sz="2000" b="1" dirty="0" err="1"/>
              <a:t>человеков</a:t>
            </a:r>
            <a:r>
              <a:rPr lang="ru-RU" sz="2000" b="1" dirty="0"/>
              <a:t>. Вот этой крупицей огня, которую мы с вами сложили за этот съезд в каждом. </a:t>
            </a:r>
          </a:p>
          <a:p>
            <a:pPr algn="just"/>
            <a:r>
              <a:rPr lang="ru-RU" sz="2000" b="1" dirty="0"/>
              <a:t>	Она учитывает все огни, что мы стяжали, все потенциалы, что мы сложили. </a:t>
            </a:r>
          </a:p>
          <a:p>
            <a:pPr algn="just"/>
            <a:r>
              <a:rPr lang="ru-RU" sz="2000" b="1" dirty="0"/>
              <a:t>	</a:t>
            </a:r>
            <a:r>
              <a:rPr lang="ru-RU" sz="2400" b="1" dirty="0"/>
              <a:t>Как итог, как вершина съезда и вашего служения, вашего нахождения здесь и вашего вхождения в новую расу, где вы этими крупицами заложили громадный потенциал развития. </a:t>
            </a:r>
          </a:p>
        </p:txBody>
      </p:sp>
      <p:sp>
        <p:nvSpPr>
          <p:cNvPr id="3" name="Прямоугольник 2"/>
          <p:cNvSpPr/>
          <p:nvPr/>
        </p:nvSpPr>
        <p:spPr>
          <a:xfrm>
            <a:off x="553605" y="6161705"/>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Заголовок 1048664"/>
          <p:cNvSpPr>
            <a:spLocks noGrp="1"/>
          </p:cNvSpPr>
          <p:nvPr>
            <p:ph type="title"/>
          </p:nvPr>
        </p:nvSpPr>
        <p:spPr/>
        <p:txBody>
          <a:bodyPr/>
          <a:lstStyle/>
          <a:p>
            <a:endParaRPr lang="ru-RU"/>
          </a:p>
        </p:txBody>
      </p:sp>
      <p:sp>
        <p:nvSpPr>
          <p:cNvPr id="1048666" name="Объект 1048665"/>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76942" y="577840"/>
            <a:ext cx="7892143" cy="3477875"/>
          </a:xfrm>
          <a:prstGeom prst="rect">
            <a:avLst/>
          </a:prstGeom>
        </p:spPr>
        <p:txBody>
          <a:bodyPr wrap="square">
            <a:spAutoFit/>
          </a:bodyPr>
          <a:lstStyle/>
          <a:p>
            <a:pPr algn="just"/>
            <a:r>
              <a:rPr lang="ru-RU" sz="2000" b="1" dirty="0"/>
              <a:t>	И вот этим огнём идя дальше, нам нужно стяжать новый опыт реализации уже не человека, а уже своим ФА-Служением новых восхождений наших, новых перспектив наших. </a:t>
            </a:r>
          </a:p>
          <a:p>
            <a:pPr algn="just"/>
            <a:r>
              <a:rPr lang="ru-RU" sz="2000" b="1" dirty="0"/>
              <a:t>	Как бы вы ни оценивали свою жизнь, уехав отсюда вы другие. </a:t>
            </a:r>
          </a:p>
          <a:p>
            <a:pPr algn="just"/>
            <a:r>
              <a:rPr lang="ru-RU" sz="2000" b="1" dirty="0"/>
              <a:t>	Как бы вы не видели себя по жизни – да, мы обратимся в социум, мы будем такими же как все по форме. </a:t>
            </a:r>
          </a:p>
          <a:p>
            <a:pPr algn="just"/>
            <a:r>
              <a:rPr lang="ru-RU" sz="2000" b="1" dirty="0"/>
              <a:t>	А по содержанию вы уже никогда не будете такими же как все. </a:t>
            </a:r>
          </a:p>
          <a:p>
            <a:pPr algn="just"/>
            <a:r>
              <a:rPr lang="ru-RU" sz="2000" b="1" dirty="0"/>
              <a:t>	А уж когда вы возожжётесь, они сами будут видеть: вы другой. Это будет вызывать разные реакции. </a:t>
            </a:r>
          </a:p>
        </p:txBody>
      </p:sp>
      <p:sp>
        <p:nvSpPr>
          <p:cNvPr id="3" name="Прямоугольник 2"/>
          <p:cNvSpPr/>
          <p:nvPr/>
        </p:nvSpPr>
        <p:spPr>
          <a:xfrm>
            <a:off x="731654" y="5465020"/>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42257" y="586885"/>
            <a:ext cx="7837714" cy="4708981"/>
          </a:xfrm>
          <a:prstGeom prst="rect">
            <a:avLst/>
          </a:prstGeom>
        </p:spPr>
        <p:txBody>
          <a:bodyPr wrap="square">
            <a:spAutoFit/>
          </a:bodyPr>
          <a:lstStyle/>
          <a:p>
            <a:pPr algn="just"/>
            <a:r>
              <a:rPr lang="ru-RU" sz="2000" b="1" dirty="0"/>
              <a:t>	У нас сегодня восьмой день – это день </a:t>
            </a:r>
            <a:r>
              <a:rPr lang="ru-RU" sz="2000" b="1" dirty="0" err="1"/>
              <a:t>Сиаматики</a:t>
            </a:r>
            <a:r>
              <a:rPr lang="ru-RU" sz="2000" b="1" dirty="0"/>
              <a:t>. Соответственно </a:t>
            </a:r>
            <a:r>
              <a:rPr lang="ru-RU" sz="2000" b="1" dirty="0" err="1"/>
              <a:t>Сиаматика</a:t>
            </a:r>
            <a:r>
              <a:rPr lang="ru-RU" sz="2000" b="1" dirty="0"/>
              <a:t> – это активность новых матриц, новых преображений, новых возможностей. </a:t>
            </a:r>
          </a:p>
          <a:p>
            <a:pPr algn="just"/>
            <a:r>
              <a:rPr lang="ru-RU" sz="2000" b="1" dirty="0"/>
              <a:t>	Чтобы эти возможности стали у вас максимальными, я не знаю, как вы ими будете пользоваться, потому что есть такая обратная связь, даже стяжав максимальные возможности,  вы должны суметь их выразить и применить. </a:t>
            </a:r>
          </a:p>
          <a:p>
            <a:pPr algn="just"/>
            <a:r>
              <a:rPr lang="ru-RU" sz="2000" b="1" dirty="0"/>
              <a:t>	Но, для того чтобы суметь развиваться в новых условиях, а они более  объёмны, чем мы это видим, мы попытаемся сложить эти новые возможности, чтобы вы ими могли развиваться. Вот обратите на это внимание!</a:t>
            </a:r>
          </a:p>
          <a:p>
            <a:pPr algn="just"/>
            <a:r>
              <a:rPr lang="ru-RU" sz="2000" b="1" dirty="0"/>
              <a:t>	Вот вас фактически, кроме всего того, что мы делали,  семь дней готовили, чтобы вы имели достаточно Огня и потенциала, чтобы на Планету проявить новые матрицы Огня.</a:t>
            </a:r>
          </a:p>
          <a:p>
            <a:pPr algn="just"/>
            <a:endParaRPr lang="ru-RU" sz="2000" b="1" dirty="0"/>
          </a:p>
        </p:txBody>
      </p:sp>
      <p:sp>
        <p:nvSpPr>
          <p:cNvPr id="4" name="Прямоугольник 3"/>
          <p:cNvSpPr/>
          <p:nvPr/>
        </p:nvSpPr>
        <p:spPr>
          <a:xfrm>
            <a:off x="740229" y="5373078"/>
            <a:ext cx="7892142"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13392690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Заголовок 1048666"/>
          <p:cNvSpPr>
            <a:spLocks noGrp="1"/>
          </p:cNvSpPr>
          <p:nvPr>
            <p:ph type="title"/>
          </p:nvPr>
        </p:nvSpPr>
        <p:spPr/>
        <p:txBody>
          <a:bodyPr/>
          <a:lstStyle/>
          <a:p>
            <a:endParaRPr lang="ru-RU"/>
          </a:p>
        </p:txBody>
      </p:sp>
      <p:sp>
        <p:nvSpPr>
          <p:cNvPr id="1048668" name="Объект 1048667"/>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33399" y="554895"/>
            <a:ext cx="7968343" cy="5201424"/>
          </a:xfrm>
          <a:prstGeom prst="rect">
            <a:avLst/>
          </a:prstGeom>
        </p:spPr>
        <p:txBody>
          <a:bodyPr wrap="square">
            <a:spAutoFit/>
          </a:bodyPr>
          <a:lstStyle/>
          <a:p>
            <a:pPr algn="just"/>
            <a:r>
              <a:rPr lang="ru-RU" sz="2000" b="1" dirty="0"/>
              <a:t>	Но если вы будете устремлено выражать Отца собою, все эти реакции схлынут как пена и люди увидят, что состоялся новый человек. Новый чела. Новый ведущий. </a:t>
            </a:r>
          </a:p>
          <a:p>
            <a:pPr algn="just"/>
            <a:r>
              <a:rPr lang="ru-RU" sz="2000" b="1" dirty="0"/>
              <a:t>	Вы для них будете как </a:t>
            </a:r>
            <a:r>
              <a:rPr lang="ru-RU" sz="2000" b="1" dirty="0" err="1"/>
              <a:t>реализаторы</a:t>
            </a:r>
            <a:r>
              <a:rPr lang="ru-RU" sz="2000" b="1" dirty="0"/>
              <a:t> каких-то новых, невиданных выражений – для них. </a:t>
            </a:r>
          </a:p>
          <a:p>
            <a:pPr algn="just"/>
            <a:r>
              <a:rPr lang="ru-RU" sz="2000" b="1" dirty="0"/>
              <a:t>	И тогда они вместе с вами потянутся, за вами потянутся, и вместе взойдём дальше. </a:t>
            </a:r>
          </a:p>
          <a:p>
            <a:pPr algn="just"/>
            <a:r>
              <a:rPr lang="ru-RU" sz="2000" b="1" dirty="0"/>
              <a:t>	Вот этой глубины </a:t>
            </a:r>
            <a:r>
              <a:rPr lang="ru-RU" sz="2000" b="1" dirty="0" err="1"/>
              <a:t>выразимости</a:t>
            </a:r>
            <a:r>
              <a:rPr lang="ru-RU" sz="2000" b="1" dirty="0"/>
              <a:t>, когда вы живёте огнём, надо добиться в постоянстве дня. Когда вы живёте огнём. Не важно, как вы себя называете. Горите огнём. Когда вы другой. </a:t>
            </a:r>
          </a:p>
          <a:p>
            <a:pPr algn="just"/>
            <a:r>
              <a:rPr lang="ru-RU" sz="2000" b="1" dirty="0"/>
              <a:t>	И в этом горении вы складываете новое стяжание, новую реализацию. Буддами становитесь, Христами выражаетесь. …</a:t>
            </a:r>
          </a:p>
          <a:p>
            <a:pPr algn="just"/>
            <a:r>
              <a:rPr lang="ru-RU" sz="2000" b="1" dirty="0"/>
              <a:t>	</a:t>
            </a:r>
            <a:r>
              <a:rPr lang="ru-RU" sz="2400" b="1" dirty="0"/>
              <a:t>Закладывая новую расу, мы закладываем и новые перспективы её реализации всей полноты огня и духа. Собою. Когда вы добьётесь это собою.</a:t>
            </a:r>
          </a:p>
          <a:p>
            <a:pPr algn="just"/>
            <a:r>
              <a:rPr lang="ru-RU" sz="2000" b="1" dirty="0"/>
              <a:t> </a:t>
            </a:r>
          </a:p>
        </p:txBody>
      </p:sp>
      <p:sp>
        <p:nvSpPr>
          <p:cNvPr id="3" name="Прямоугольник 2"/>
          <p:cNvSpPr/>
          <p:nvPr/>
        </p:nvSpPr>
        <p:spPr>
          <a:xfrm>
            <a:off x="726211" y="5933105"/>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Заголовок 1048668"/>
          <p:cNvSpPr>
            <a:spLocks noGrp="1"/>
          </p:cNvSpPr>
          <p:nvPr>
            <p:ph type="title"/>
          </p:nvPr>
        </p:nvSpPr>
        <p:spPr/>
        <p:txBody>
          <a:bodyPr/>
          <a:lstStyle/>
          <a:p>
            <a:endParaRPr lang="ru-RU"/>
          </a:p>
        </p:txBody>
      </p:sp>
      <p:sp>
        <p:nvSpPr>
          <p:cNvPr id="1048670" name="Объект 1048669"/>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653143" y="529441"/>
            <a:ext cx="7935686" cy="3785652"/>
          </a:xfrm>
          <a:prstGeom prst="rect">
            <a:avLst/>
          </a:prstGeom>
        </p:spPr>
        <p:txBody>
          <a:bodyPr wrap="square">
            <a:spAutoFit/>
          </a:bodyPr>
          <a:lstStyle/>
          <a:p>
            <a:pPr algn="just"/>
            <a:r>
              <a:rPr lang="ru-RU" sz="2000" b="1" dirty="0"/>
              <a:t>	В этом потенциале огня, который вы стяжаете, это у вас уже есть. Возожгитесь им. </a:t>
            </a:r>
          </a:p>
          <a:p>
            <a:pPr algn="just"/>
            <a:r>
              <a:rPr lang="ru-RU" sz="2000" b="1" dirty="0"/>
              <a:t>	Просто сейчас возожгитесь этим. Освободитесь от всего, что вы здесь делали, что мы там делаем, живя. </a:t>
            </a:r>
          </a:p>
          <a:p>
            <a:pPr algn="just"/>
            <a:r>
              <a:rPr lang="ru-RU" sz="2000" b="1" dirty="0"/>
              <a:t>	Поднимитесь над суетой, даже суетой духа, суетой огня, суетой света. </a:t>
            </a:r>
          </a:p>
          <a:p>
            <a:pPr algn="just"/>
            <a:r>
              <a:rPr lang="ru-RU" sz="2000" b="1" dirty="0"/>
              <a:t>	Вот сейчас раскрепоститесь и выйдите за пределы ваших возможностей. </a:t>
            </a:r>
          </a:p>
          <a:p>
            <a:pPr algn="just"/>
            <a:r>
              <a:rPr lang="ru-RU" sz="2000" b="1" dirty="0"/>
              <a:t>	ФА-Иерархия, концентрируясь в вас, выводит вас из внешних и внутренних выражений, привычных вам. </a:t>
            </a:r>
          </a:p>
          <a:p>
            <a:pPr algn="just"/>
            <a:r>
              <a:rPr lang="ru-RU" sz="2000" b="1" dirty="0"/>
              <a:t>	Вот раскрепоститесь ими и увидьте другую жизнь, которую мы созидали, и которая состоялась нами здесь. Жизнь огнём.</a:t>
            </a:r>
          </a:p>
        </p:txBody>
      </p:sp>
      <p:sp>
        <p:nvSpPr>
          <p:cNvPr id="3" name="Прямоугольник 2"/>
          <p:cNvSpPr/>
          <p:nvPr/>
        </p:nvSpPr>
        <p:spPr>
          <a:xfrm>
            <a:off x="779074" y="5737162"/>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Заголовок 1048670"/>
          <p:cNvSpPr>
            <a:spLocks noGrp="1"/>
          </p:cNvSpPr>
          <p:nvPr>
            <p:ph type="title"/>
          </p:nvPr>
        </p:nvSpPr>
        <p:spPr/>
        <p:txBody>
          <a:bodyPr/>
          <a:lstStyle/>
          <a:p>
            <a:endParaRPr lang="ru-RU"/>
          </a:p>
        </p:txBody>
      </p:sp>
      <p:sp>
        <p:nvSpPr>
          <p:cNvPr id="1048672" name="Объект 1048671"/>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9" y="0"/>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511628" y="607482"/>
            <a:ext cx="8011886" cy="2862322"/>
          </a:xfrm>
          <a:prstGeom prst="rect">
            <a:avLst/>
          </a:prstGeom>
        </p:spPr>
        <p:txBody>
          <a:bodyPr wrap="square">
            <a:spAutoFit/>
          </a:bodyPr>
          <a:lstStyle/>
          <a:p>
            <a:pPr algn="just"/>
            <a:r>
              <a:rPr lang="ru-RU" sz="2000" b="1" dirty="0"/>
              <a:t>	Войдите в эту жизнь огнём. И вместе с ФА-Иерархией реализуйте эту жизнь огнём всеми нами. </a:t>
            </a:r>
          </a:p>
          <a:p>
            <a:pPr algn="just"/>
            <a:r>
              <a:rPr lang="ru-RU" sz="2000" b="1" dirty="0"/>
              <a:t>	И в этом будет благость не только служения, а совершенно новые реализации планеты. </a:t>
            </a:r>
          </a:p>
          <a:p>
            <a:pPr algn="just"/>
            <a:r>
              <a:rPr lang="ru-RU" sz="2000" b="1" dirty="0"/>
              <a:t>	Совершенно новые реализации Метагалактики, которая теперь по-другому будет развиваться. Ибо мы стяжали новые перспективы ей. </a:t>
            </a:r>
          </a:p>
          <a:p>
            <a:pPr algn="just"/>
            <a:r>
              <a:rPr lang="ru-RU" sz="2000" b="1" dirty="0"/>
              <a:t>	Совершенно новая реализация Универсума, новая реализация Единого и перспектив 16-проявленности. </a:t>
            </a:r>
          </a:p>
        </p:txBody>
      </p:sp>
      <p:sp>
        <p:nvSpPr>
          <p:cNvPr id="3" name="Прямоугольник 2"/>
          <p:cNvSpPr/>
          <p:nvPr/>
        </p:nvSpPr>
        <p:spPr>
          <a:xfrm>
            <a:off x="597149" y="5377934"/>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Заголовок 1048672"/>
          <p:cNvSpPr>
            <a:spLocks noGrp="1"/>
          </p:cNvSpPr>
          <p:nvPr>
            <p:ph type="title"/>
          </p:nvPr>
        </p:nvSpPr>
        <p:spPr/>
        <p:txBody>
          <a:bodyPr/>
          <a:lstStyle/>
          <a:p>
            <a:endParaRPr lang="ru-RU"/>
          </a:p>
        </p:txBody>
      </p:sp>
      <p:sp>
        <p:nvSpPr>
          <p:cNvPr id="1048674" name="Объект 1048673"/>
          <p:cNvSpPr>
            <a:spLocks noGrp="1"/>
          </p:cNvSpPr>
          <p:nvPr>
            <p:ph idx="1"/>
          </p:nvPr>
        </p:nvSpPr>
        <p:spPr/>
        <p:txBody>
          <a:bodyPr/>
          <a:lstStyle/>
          <a:p>
            <a:endParaRPr lang="ru-RU"/>
          </a:p>
        </p:txBody>
      </p:sp>
      <p:pic>
        <p:nvPicPr>
          <p:cNvPr id="4"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194"/>
            <a:ext cx="9144000" cy="6824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19099" y="299261"/>
            <a:ext cx="8305801" cy="4770537"/>
          </a:xfrm>
          <a:prstGeom prst="rect">
            <a:avLst/>
          </a:prstGeom>
          <a:ln w="57150"/>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sz="1600" b="1" i="1" dirty="0"/>
              <a:t>	</a:t>
            </a:r>
            <a:r>
              <a:rPr lang="ru-RU" sz="1600" i="1" dirty="0"/>
              <a:t>И вот в этом пике мы возжигаемся Изначальным Синтезом ФА-Сына Метагалактики, фиксированным в каждом из нас. </a:t>
            </a:r>
          </a:p>
          <a:p>
            <a:pPr algn="just"/>
            <a:r>
              <a:rPr lang="ru-RU" sz="1600" i="1" dirty="0"/>
              <a:t>	Мы возжигаемся Изначальной Волей ФА-Дочери Метагалактики. </a:t>
            </a:r>
          </a:p>
          <a:p>
            <a:pPr algn="just"/>
            <a:r>
              <a:rPr lang="ru-RU" sz="1600" i="1" dirty="0"/>
              <a:t>В этом же огне мы возжигаемся Изначальной Мудростью, развёртывая всё содержание крупицы для реализации всей мудрости каждого из нас, всей глубины выражения Изначально Вышестоящего Отца, его Мудрости, ФА-Аватара и его Мудрости каждым из нас. И возжигаясь этой глубиной, фиксируем и развёртываем ФА-Аватара Метагалактики собою.</a:t>
            </a:r>
          </a:p>
          <a:p>
            <a:pPr algn="just"/>
            <a:r>
              <a:rPr lang="ru-RU" sz="1600" i="1" dirty="0"/>
              <a:t>	И мы возжигаемся всей полнотой Изначальной Любви, раскрывая крупицы огня друг друга в полноте огня Синтеза нас. Выражая ФА-</a:t>
            </a:r>
            <a:r>
              <a:rPr lang="ru-RU" sz="1600" i="1" dirty="0" err="1"/>
              <a:t>Майтрейю</a:t>
            </a:r>
            <a:r>
              <a:rPr lang="ru-RU" sz="1600" i="1" dirty="0"/>
              <a:t> нами. Развёртываемся этим огнём. </a:t>
            </a:r>
          </a:p>
          <a:p>
            <a:pPr algn="just"/>
            <a:r>
              <a:rPr lang="ru-RU" sz="1600" i="1" dirty="0"/>
              <a:t>	И в синтезе ФА-Любви нас эманируем наши возможности всем, способным принять и взойти ими. И просто в целом повышая уровень и возможности каждого человека и человечества планеты Изначальностью Любви нас в выражении ФА-Майтрейи Метагалактики нами. </a:t>
            </a:r>
          </a:p>
          <a:p>
            <a:pPr algn="just"/>
            <a:r>
              <a:rPr lang="ru-RU" sz="1600" i="1" dirty="0"/>
              <a:t>	Всей </a:t>
            </a:r>
            <a:r>
              <a:rPr lang="ru-RU" sz="1600" i="1" dirty="0" err="1"/>
              <a:t>четверичностью</a:t>
            </a:r>
            <a:r>
              <a:rPr lang="ru-RU" sz="1600" i="1" dirty="0"/>
              <a:t> нашей мы концентрированно выражаем </a:t>
            </a:r>
            <a:r>
              <a:rPr lang="ru-RU" sz="1600" i="1" dirty="0" err="1"/>
              <a:t>четверичность</a:t>
            </a:r>
            <a:r>
              <a:rPr lang="ru-RU" sz="1600" i="1" dirty="0"/>
              <a:t> Изначально Вышестоящего Отца каждым из нас, закладывая перспективы выражения Изначально Вышестоящего Отца собою всей </a:t>
            </a:r>
            <a:r>
              <a:rPr lang="ru-RU" sz="1600" i="1" dirty="0" err="1"/>
              <a:t>четверичностью</a:t>
            </a:r>
            <a:r>
              <a:rPr lang="ru-RU" sz="1600" i="1" dirty="0"/>
              <a:t> его каждым из нас. </a:t>
            </a:r>
          </a:p>
          <a:p>
            <a:pPr algn="just"/>
            <a:r>
              <a:rPr lang="ru-RU" sz="1600" i="1" dirty="0"/>
              <a:t>	</a:t>
            </a:r>
            <a:endParaRPr lang="ru-RU" dirty="0"/>
          </a:p>
        </p:txBody>
      </p:sp>
      <p:sp>
        <p:nvSpPr>
          <p:cNvPr id="3" name="Прямоугольник 2"/>
          <p:cNvSpPr/>
          <p:nvPr/>
        </p:nvSpPr>
        <p:spPr>
          <a:xfrm>
            <a:off x="553606" y="5976649"/>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30" y="0"/>
            <a:ext cx="919842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631371" y="411540"/>
            <a:ext cx="7957458" cy="4247317"/>
          </a:xfrm>
          <a:prstGeom prst="rect">
            <a:avLst/>
          </a:prstGeom>
          <a:ln w="57150"/>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b="1" i="1" dirty="0"/>
              <a:t>	И всей полнотой реализации Изначально Вышестоящего Отца в синтезе нас, всем огнём, </a:t>
            </a:r>
            <a:r>
              <a:rPr lang="ru-RU" b="1" i="1" dirty="0" err="1"/>
              <a:t>эманирующим</a:t>
            </a:r>
            <a:r>
              <a:rPr lang="ru-RU" b="1" i="1" dirty="0"/>
              <a:t> из нас, полнотой выраженности ФА и Неведомого огня Изначально Вышестоящего Отца, реализуемого нами.</a:t>
            </a:r>
          </a:p>
          <a:p>
            <a:pPr algn="just"/>
            <a:r>
              <a:rPr lang="ru-RU" b="1" i="1" dirty="0"/>
              <a:t>	И в этом огне развёртываемся в </a:t>
            </a:r>
            <a:r>
              <a:rPr lang="ru-RU" b="1" i="1" dirty="0" err="1"/>
              <a:t>Непроявленности</a:t>
            </a:r>
            <a:r>
              <a:rPr lang="ru-RU" b="1" i="1" dirty="0"/>
              <a:t> Изначально Вышестоящего выражения Изначально Вышестоящего Отца, всей 4-рицей выражая его собою.</a:t>
            </a:r>
            <a:endParaRPr lang="ru-RU" i="1" dirty="0"/>
          </a:p>
          <a:p>
            <a:pPr algn="just"/>
            <a:r>
              <a:rPr lang="ru-RU" i="1" dirty="0"/>
              <a:t>	</a:t>
            </a:r>
            <a:r>
              <a:rPr lang="ru-RU" b="1" i="1" dirty="0"/>
              <a:t>И физически </a:t>
            </a:r>
            <a:r>
              <a:rPr lang="ru-RU" b="1" i="1" dirty="0" err="1"/>
              <a:t>непроявленно</a:t>
            </a:r>
            <a:r>
              <a:rPr lang="ru-RU" b="1" i="1" dirty="0"/>
              <a:t> Неведомым огнём стяжаем Прямое выражение Изначально Вышестоящего Отца нами как в Зале его, так и физически в нас.</a:t>
            </a:r>
            <a:r>
              <a:rPr lang="ru-RU" i="1" dirty="0"/>
              <a:t> </a:t>
            </a:r>
          </a:p>
          <a:p>
            <a:pPr algn="just"/>
            <a:r>
              <a:rPr lang="ru-RU" b="1" i="1" dirty="0"/>
              <a:t>	Устанавливая Синтез Изначально Вышестоящего Отца собою ещё в Неведомых выражениях его нами. И нас им. Всей полнотой огня нашего, возможностей наших, 4-ричности нашей и состоявшегося восхождения нашего</a:t>
            </a:r>
            <a:r>
              <a:rPr lang="ru-RU" i="1" dirty="0"/>
              <a:t>. </a:t>
            </a:r>
          </a:p>
          <a:p>
            <a:pPr algn="just"/>
            <a:r>
              <a:rPr lang="ru-RU" i="1" dirty="0"/>
              <a:t>Аминь.</a:t>
            </a:r>
          </a:p>
        </p:txBody>
      </p:sp>
      <p:sp>
        <p:nvSpPr>
          <p:cNvPr id="4" name="Прямоугольник 3"/>
          <p:cNvSpPr/>
          <p:nvPr/>
        </p:nvSpPr>
        <p:spPr>
          <a:xfrm>
            <a:off x="740974" y="5878677"/>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extLst>
      <p:ext uri="{BB962C8B-B14F-4D97-AF65-F5344CB8AC3E}">
        <p14:creationId xmlns:p14="http://schemas.microsoft.com/office/powerpoint/2010/main" val="23511075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1" y="0"/>
            <a:ext cx="9144000" cy="685097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00742" y="415060"/>
            <a:ext cx="8066315" cy="3970318"/>
          </a:xfrm>
          <a:prstGeom prst="rect">
            <a:avLst/>
          </a:prstGeom>
          <a:ln w="57150"/>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ru-RU" b="1" i="1" dirty="0"/>
              <a:t>	И возжигаясь Отцом, наделяемся Благостью его Неведомой, которую мы 4-рично проявляем собою. Поднявшись и выйдя оттуда, где мы были ранее, и встав на новый путь и новое восхождение Отцом в ином, Неведомом выражении нам и Благостью, заповеданной нам. </a:t>
            </a:r>
          </a:p>
          <a:p>
            <a:pPr algn="just"/>
            <a:r>
              <a:rPr lang="ru-RU" b="1" i="1" dirty="0"/>
              <a:t>	И развёртываем эту Благость собою. </a:t>
            </a:r>
          </a:p>
          <a:p>
            <a:pPr algn="just"/>
            <a:r>
              <a:rPr lang="ru-RU" b="1" i="1" dirty="0"/>
              <a:t>И в этом огне мы благодарим Изначально Вышестоящего Отца за невиданную милость, оказанную нам Неведомым восхождением. </a:t>
            </a:r>
          </a:p>
          <a:p>
            <a:pPr algn="just"/>
            <a:r>
              <a:rPr lang="ru-RU" b="1" i="1" dirty="0"/>
              <a:t>	Возвращаемся в физическое присутствие, выражая 4-ричность развёртывания Отца нами в материи всей 4-рицей его в нас и </a:t>
            </a:r>
            <a:r>
              <a:rPr lang="ru-RU" b="1" i="1" dirty="0" err="1"/>
              <a:t>эманируя</a:t>
            </a:r>
            <a:r>
              <a:rPr lang="ru-RU" b="1" i="1" dirty="0"/>
              <a:t> это Неведомое каждым из нас в новое восхождение наше.</a:t>
            </a:r>
          </a:p>
          <a:p>
            <a:pPr algn="just"/>
            <a:r>
              <a:rPr lang="ru-RU" b="1" i="1" dirty="0"/>
              <a:t> </a:t>
            </a:r>
          </a:p>
          <a:p>
            <a:pPr algn="just"/>
            <a:r>
              <a:rPr lang="ru-RU" b="1" i="1" dirty="0"/>
              <a:t>	Сохраняя безмолвие. Мы состоялись Новой эпохой огня и заложили новый путь в Неведомое. За все границы, которые мы сейчас стяжали и осознаём. </a:t>
            </a:r>
          </a:p>
        </p:txBody>
      </p:sp>
      <p:sp>
        <p:nvSpPr>
          <p:cNvPr id="6" name="Прямоугольник 5"/>
          <p:cNvSpPr/>
          <p:nvPr/>
        </p:nvSpPr>
        <p:spPr>
          <a:xfrm>
            <a:off x="608035" y="5911334"/>
            <a:ext cx="3791359" cy="369332"/>
          </a:xfrm>
          <a:prstGeom prst="rect">
            <a:avLst/>
          </a:prstGeom>
        </p:spPr>
        <p:txBody>
          <a:bodyPr wrap="none">
            <a:spAutoFit/>
          </a:bodyPr>
          <a:lstStyle/>
          <a:p>
            <a:r>
              <a:rPr lang="ru-RU" i="1" dirty="0"/>
              <a:t>8 августа 2009. Съезд. </a:t>
            </a:r>
            <a:r>
              <a:rPr lang="ru-RU" i="1" dirty="0" err="1"/>
              <a:t>Баштановка</a:t>
            </a:r>
            <a:endParaRPr lang="ru-RU" dirty="0"/>
          </a:p>
        </p:txBody>
      </p:sp>
    </p:spTree>
    <p:extLst>
      <p:ext uri="{BB962C8B-B14F-4D97-AF65-F5344CB8AC3E}">
        <p14:creationId xmlns:p14="http://schemas.microsoft.com/office/powerpoint/2010/main" val="130398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78972" y="712152"/>
            <a:ext cx="7968342" cy="4708981"/>
          </a:xfrm>
          <a:prstGeom prst="rect">
            <a:avLst/>
          </a:prstGeom>
        </p:spPr>
        <p:txBody>
          <a:bodyPr wrap="square">
            <a:spAutoFit/>
          </a:bodyPr>
          <a:lstStyle/>
          <a:p>
            <a:pPr algn="just"/>
            <a:r>
              <a:rPr lang="ru-RU" sz="2000" b="1" dirty="0"/>
              <a:t>	Мало сказать, что Планета вошла, мало нести Слово и Огонь. Помните, Планета живёт </a:t>
            </a:r>
            <a:r>
              <a:rPr lang="ru-RU" sz="2000" b="1" dirty="0" err="1"/>
              <a:t>Экоматами</a:t>
            </a:r>
            <a:r>
              <a:rPr lang="ru-RU" sz="2000" b="1" dirty="0"/>
              <a:t>, создавая чувствительность  для людей. </a:t>
            </a:r>
          </a:p>
          <a:p>
            <a:pPr algn="just"/>
            <a:r>
              <a:rPr lang="ru-RU" sz="2000" b="1" dirty="0"/>
              <a:t>	Но нужно дать Планете матрицы, с которых она будет сканировать, а как это сделать. …</a:t>
            </a:r>
          </a:p>
          <a:p>
            <a:pPr algn="just"/>
            <a:r>
              <a:rPr lang="ru-RU" sz="2000" b="1" dirty="0"/>
              <a:t>	Соответственно, только когда мы, взяв все лучшие основы, что мы накопили, осознали, связали при вхождении в 6 расу, при её стабилизации, мы отдаём это </a:t>
            </a:r>
            <a:r>
              <a:rPr lang="ru-RU" sz="2000" b="1" dirty="0" err="1"/>
              <a:t>матрично</a:t>
            </a:r>
            <a:r>
              <a:rPr lang="ru-RU" sz="2000" b="1" dirty="0"/>
              <a:t>. </a:t>
            </a:r>
          </a:p>
          <a:p>
            <a:pPr algn="just"/>
            <a:r>
              <a:rPr lang="ru-RU" sz="2000" b="1" dirty="0"/>
              <a:t>	</a:t>
            </a:r>
            <a:r>
              <a:rPr lang="ru-RU" sz="2000" b="1" dirty="0" err="1"/>
              <a:t>Сиаматикой</a:t>
            </a:r>
            <a:r>
              <a:rPr lang="ru-RU" sz="2000" b="1" dirty="0"/>
              <a:t>, … с учетом 8-роявленности, которую мы зафиксировали. И отдадим это, каждый, Планете, и мы фактически создадим набор  шестисот–семисот программ разного уровня, разной подготовки, разных возможностей, которыми уже сразу начинающие Чело, дети и все остальные, кто входят в эпоху, не зависимо от внешних обстоятельств и ситуаций могут пользоваться.</a:t>
            </a:r>
          </a:p>
          <a:p>
            <a:pPr algn="just"/>
            <a:endParaRPr lang="ru-RU" sz="2000" b="1" dirty="0"/>
          </a:p>
        </p:txBody>
      </p:sp>
      <p:sp>
        <p:nvSpPr>
          <p:cNvPr id="4" name="Прямоугольник 3"/>
          <p:cNvSpPr/>
          <p:nvPr/>
        </p:nvSpPr>
        <p:spPr>
          <a:xfrm>
            <a:off x="511628" y="5421133"/>
            <a:ext cx="7935685"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1544620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78971" y="635952"/>
            <a:ext cx="8022772" cy="4708981"/>
          </a:xfrm>
          <a:prstGeom prst="rect">
            <a:avLst/>
          </a:prstGeom>
        </p:spPr>
        <p:txBody>
          <a:bodyPr wrap="square">
            <a:spAutoFit/>
          </a:bodyPr>
          <a:lstStyle/>
          <a:p>
            <a:pPr algn="just"/>
            <a:r>
              <a:rPr lang="ru-RU" sz="2000" b="1" dirty="0"/>
              <a:t>	Вот вчера Планету освобождали вот от этих эманаций, от этих выражений, зафиксировали Огонь, чтобы она чем-то заполнялась. </a:t>
            </a:r>
          </a:p>
          <a:p>
            <a:pPr algn="just"/>
            <a:r>
              <a:rPr lang="ru-RU" sz="2000" b="1" dirty="0"/>
              <a:t>	А теперь на этот Огонь надо или наложить, или вместить, или  развернуть наши матрицы</a:t>
            </a:r>
            <a:r>
              <a:rPr lang="ru-RU" dirty="0"/>
              <a:t>. </a:t>
            </a:r>
          </a:p>
          <a:p>
            <a:pPr algn="just"/>
            <a:r>
              <a:rPr lang="ru-RU" sz="2000" b="1" dirty="0"/>
              <a:t>	А теперь вот то новое, что вы сделали, это вы не отдаёте, вы в Огонь Отца из себя развёртываете и записываете не Огнём, а перед каждым,  как </a:t>
            </a:r>
            <a:r>
              <a:rPr lang="ru-RU" sz="2000" b="1" dirty="0" err="1"/>
              <a:t>экранчик</a:t>
            </a:r>
            <a:r>
              <a:rPr lang="ru-RU" sz="2000" b="1" dirty="0"/>
              <a:t> - матрицы, где в узлах записаны лучшие накопления. А лучшие, если воображения хватит, или вы увидите, бывает такая же матрица объёмная в Тело человека, ты отходишь, а она стоит со всеми узлами, накоплениями, </a:t>
            </a:r>
            <a:r>
              <a:rPr lang="ru-RU" sz="2000" b="1" dirty="0" err="1"/>
              <a:t>связочками</a:t>
            </a:r>
            <a:r>
              <a:rPr lang="ru-RU" sz="2000" b="1" dirty="0"/>
              <a:t>, причем многомерная, 8-проявленная. </a:t>
            </a:r>
          </a:p>
          <a:p>
            <a:pPr algn="just"/>
            <a:r>
              <a:rPr lang="ru-RU" sz="2000" b="1" dirty="0"/>
              <a:t>	И мы отдаём это на Планету. Эта матрица растворяется в Планете и уже создаётся база. Я по-другому скажу, по старому – культурный фонд, я бы сказал </a:t>
            </a:r>
            <a:r>
              <a:rPr lang="ru-RU" sz="2000" b="1" dirty="0" err="1"/>
              <a:t>Экосферная</a:t>
            </a:r>
            <a:r>
              <a:rPr lang="ru-RU" sz="2000" b="1" dirty="0"/>
              <a:t> фиксация возможностей роста новых людей. </a:t>
            </a:r>
          </a:p>
        </p:txBody>
      </p:sp>
      <p:sp>
        <p:nvSpPr>
          <p:cNvPr id="4" name="Прямоугольник 3"/>
          <p:cNvSpPr/>
          <p:nvPr/>
        </p:nvSpPr>
        <p:spPr>
          <a:xfrm>
            <a:off x="587827" y="5579906"/>
            <a:ext cx="7913915"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1117847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83030" y="366623"/>
            <a:ext cx="8469084" cy="6124754"/>
          </a:xfrm>
          <a:prstGeom prst="rect">
            <a:avLst/>
          </a:prstGeom>
        </p:spPr>
        <p:txBody>
          <a:bodyPr wrap="square">
            <a:spAutoFit/>
          </a:bodyPr>
          <a:lstStyle/>
          <a:p>
            <a:pPr algn="just"/>
            <a:r>
              <a:rPr lang="ru-RU" sz="2000" b="1" dirty="0"/>
              <a:t>	И вот она уже растворяется и Планета уже ориентируется не на Огонь, …  а уже сразу на </a:t>
            </a:r>
            <a:r>
              <a:rPr lang="ru-RU" sz="2000" b="1" dirty="0" err="1"/>
              <a:t>Сиаматические</a:t>
            </a:r>
            <a:r>
              <a:rPr lang="ru-RU" sz="2000" b="1" dirty="0"/>
              <a:t> матрицы, которые перестраивают её возможности. Вот это наша работа сейчас. </a:t>
            </a:r>
            <a:r>
              <a:rPr lang="ru-RU" sz="2000" b="1" dirty="0" err="1"/>
              <a:t>Сиаматические</a:t>
            </a:r>
            <a:r>
              <a:rPr lang="ru-RU" sz="2000" b="1" dirty="0"/>
              <a:t> матрицы будут создаваться  8-м Проявлением, с учётом 8-проявленности, которую мы стяжаем.</a:t>
            </a:r>
          </a:p>
          <a:p>
            <a:pPr algn="just"/>
            <a:r>
              <a:rPr lang="ru-RU" sz="2000" b="1" dirty="0"/>
              <a:t>	Если мы сейчас 8-проявленностью сложим </a:t>
            </a:r>
            <a:r>
              <a:rPr lang="ru-RU" sz="2000" b="1" dirty="0" err="1"/>
              <a:t>Сиаматическую</a:t>
            </a:r>
            <a:r>
              <a:rPr lang="ru-RU" sz="2000" b="1" dirty="0"/>
              <a:t> матрицу 8-го Проявления и отдадим Планете, мы для Планеты что сделаем? Проявимся, то есть, отдача таких матриц является основой Проявления.</a:t>
            </a:r>
          </a:p>
          <a:p>
            <a:pPr algn="just"/>
            <a:r>
              <a:rPr lang="ru-RU" sz="2000" b="1" dirty="0"/>
              <a:t>	Я напоминаю – </a:t>
            </a:r>
            <a:r>
              <a:rPr lang="ru-RU" sz="2000" b="1" i="1" dirty="0"/>
              <a:t>это узлы ваших каких-то связей и накоплений</a:t>
            </a:r>
            <a:r>
              <a:rPr lang="ru-RU" sz="2000" b="1" dirty="0"/>
              <a:t>: о Синтезе, о 6 расе, всех ваших стяжаний, всего того нового, что вы </a:t>
            </a:r>
            <a:r>
              <a:rPr lang="ru-RU" sz="2000" b="1" i="1" u="sng" dirty="0"/>
              <a:t>лично сложили</a:t>
            </a:r>
            <a:r>
              <a:rPr lang="ru-RU" sz="2000" b="1" dirty="0"/>
              <a:t>. </a:t>
            </a:r>
            <a:r>
              <a:rPr lang="ru-RU" sz="2000" b="1" i="1" u="sng" dirty="0"/>
              <a:t>Лично</a:t>
            </a:r>
            <a:r>
              <a:rPr lang="ru-RU" sz="2000" b="1" i="1" dirty="0"/>
              <a:t>, подчёркиваю</a:t>
            </a:r>
            <a:r>
              <a:rPr lang="ru-RU" sz="2000" b="1" dirty="0"/>
              <a:t>, </a:t>
            </a:r>
            <a:r>
              <a:rPr lang="ru-RU" sz="2000" b="1" i="1" dirty="0"/>
              <a:t>сложили, в Синтезе.</a:t>
            </a:r>
          </a:p>
          <a:p>
            <a:pPr algn="just"/>
            <a:r>
              <a:rPr lang="ru-RU" sz="2000" b="1" i="1" dirty="0"/>
              <a:t> 	Планету интересует личный опыт. </a:t>
            </a:r>
            <a:r>
              <a:rPr lang="ru-RU" sz="2000" b="1" dirty="0"/>
              <a:t>Вот </a:t>
            </a:r>
            <a:r>
              <a:rPr lang="ru-RU" sz="2000" b="1" i="1" dirty="0"/>
              <a:t>вы этим восходили, вы это получили, вы это стяжали, вы этим</a:t>
            </a:r>
            <a:r>
              <a:rPr lang="ru-RU" sz="2000" b="1" dirty="0"/>
              <a:t> как-то </a:t>
            </a:r>
            <a:r>
              <a:rPr lang="ru-RU" sz="2000" b="1" i="1" dirty="0"/>
              <a:t>живёте.</a:t>
            </a:r>
            <a:r>
              <a:rPr lang="ru-RU" sz="2000" b="1" dirty="0"/>
              <a:t> </a:t>
            </a:r>
            <a:r>
              <a:rPr lang="ru-RU" sz="2000" b="1" i="1" dirty="0"/>
              <a:t>Вы это как-то носите, вы это как-то выражаете, вы этим как-то </a:t>
            </a:r>
            <a:r>
              <a:rPr lang="ru-RU" sz="2000" b="1" i="1" dirty="0" err="1"/>
              <a:t>эманируетесь</a:t>
            </a:r>
            <a:r>
              <a:rPr lang="ru-RU" sz="2000" b="1" i="1" dirty="0"/>
              <a:t>,</a:t>
            </a:r>
            <a:r>
              <a:rPr lang="ru-RU" sz="2000" b="1" dirty="0"/>
              <a:t> - и вот </a:t>
            </a:r>
            <a:r>
              <a:rPr lang="ru-RU" sz="2000" b="1" i="1" dirty="0"/>
              <a:t>весь комплекс связей, взаимосвязей на эту тему, который родился у вас..</a:t>
            </a:r>
            <a:r>
              <a:rPr lang="ru-RU" sz="2000" b="1" dirty="0"/>
              <a:t>. И вот это всё у вас сложится в </a:t>
            </a:r>
            <a:r>
              <a:rPr lang="ru-RU" sz="2000" b="1" dirty="0" err="1"/>
              <a:t>Сиаматическую</a:t>
            </a:r>
            <a:r>
              <a:rPr lang="ru-RU" sz="2000" b="1" dirty="0"/>
              <a:t> матрицу, и мы будем отдавать Планете. </a:t>
            </a:r>
          </a:p>
          <a:p>
            <a:pPr algn="just"/>
            <a:endParaRPr lang="ru-RU" sz="1600" i="1" dirty="0"/>
          </a:p>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a:t>
            </a:r>
            <a:endParaRPr lang="ru-RU" sz="2000" b="1" dirty="0"/>
          </a:p>
        </p:txBody>
      </p:sp>
    </p:spTree>
    <p:extLst>
      <p:ext uri="{BB962C8B-B14F-4D97-AF65-F5344CB8AC3E}">
        <p14:creationId xmlns:p14="http://schemas.microsoft.com/office/powerpoint/2010/main" val="249326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a:off x="489060" y="527247"/>
            <a:ext cx="8034454" cy="5324535"/>
          </a:xfrm>
          <a:prstGeom prst="rect">
            <a:avLst/>
          </a:prstGeom>
          <a:ln w="57150"/>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288925" algn="just" defTabSz="914400" rtl="0" eaLnBrk="1" fontAlgn="base" latinLnBrk="0" hangingPunct="1">
              <a:lnSpc>
                <a:spcPct val="100000"/>
              </a:lnSpc>
              <a:spcBef>
                <a:spcPct val="0"/>
              </a:spcBef>
              <a:spcAft>
                <a:spcPct val="0"/>
              </a:spcAft>
              <a:buClrTx/>
              <a:buSzTx/>
              <a:buFontTx/>
              <a:buNone/>
              <a:tabLst/>
            </a:pPr>
            <a:r>
              <a:rPr kumimoji="0" lang="ru-RU" sz="1200" b="0"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И по магнитному столпу Изначально Вышестоящего Отца, ФА Матери Планеты Земля ФА в синтезе нас, мы отправляем наши матрицы  на Планету Земля ФА, которые не доходят до физики, магнитным Огнём расширяются в матричный шар вокруг всей Планеты и укладываются на физику соответствующим матричным слоем. 600-700 слоёв в синтезе. Это примерно 7 метров от физики с учетом всех гор и впадин.</a:t>
            </a:r>
          </a:p>
          <a:p>
            <a:pPr marL="0" marR="0" lvl="0" indent="288925" algn="just" defTabSz="914400" rtl="0" eaLnBrk="0" fontAlgn="base" latinLnBrk="0" hangingPunct="0">
              <a:lnSpc>
                <a:spcPct val="100000"/>
              </a:lnSpc>
              <a:spcBef>
                <a:spcPct val="0"/>
              </a:spcBef>
              <a:spcAft>
                <a:spcPct val="0"/>
              </a:spcAft>
              <a:buClrTx/>
              <a:buSzTx/>
              <a:buFontTx/>
              <a:buNone/>
              <a:tabLst/>
            </a:pP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И в синтезе магнита выражаем Огонь Изначально Вышестоящего Отца на эти матрицы, возжигая их вокруг в синтезе всей Планеты Земля ФА,  в магнитном синтезе с Матерью Планеты Земля ФА развёртываем её Огонь в синтезе всех матриц каждого из нас и Дома </a:t>
            </a:r>
            <a:r>
              <a:rPr kumimoji="0" lang="ru-RU" sz="2000" b="1" i="1"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ФАОМг</a:t>
            </a: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в синтезе нас и Огнём Матери Планеты Земля ФА утверждаем </a:t>
            </a:r>
            <a:r>
              <a:rPr kumimoji="0" lang="ru-RU" sz="2000" b="1" i="1"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сиаматическое</a:t>
            </a: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матричное преображение Планеты Земля ФА  и её </a:t>
            </a:r>
            <a:r>
              <a:rPr kumimoji="0" lang="ru-RU" sz="2000" b="1" i="1"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сиаматическое</a:t>
            </a: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переключение из завершившихся остатков 5-й расы на 6-ю расу со всем матрично-материальным  утверждением выражения этой расы Планеты Земля ФА</a:t>
            </a:r>
            <a:r>
              <a:rPr lang="ru-RU" sz="2000" b="1" i="1" dirty="0">
                <a:solidFill>
                  <a:schemeClr val="tx1"/>
                </a:solidFill>
                <a:latin typeface="Times New Roman" pitchFamily="18" charset="0"/>
                <a:ea typeface="Calibri" pitchFamily="34" charset="0"/>
                <a:cs typeface="Times New Roman" pitchFamily="18" charset="0"/>
              </a:rPr>
              <a:t>…</a:t>
            </a:r>
            <a:r>
              <a:rPr kumimoji="0" lang="ru-RU" sz="2000" b="1" i="1"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ru-RU" sz="2000" b="1" i="0" u="none" strike="noStrike" cap="none" normalizeH="0" baseline="0" dirty="0">
              <a:ln>
                <a:noFill/>
              </a:ln>
              <a:solidFill>
                <a:schemeClr val="tx1"/>
              </a:solidFill>
              <a:effectLst/>
              <a:latin typeface="Arial" pitchFamily="34" charset="0"/>
              <a:cs typeface="Arial" pitchFamily="34" charset="0"/>
            </a:endParaRPr>
          </a:p>
        </p:txBody>
      </p:sp>
      <p:sp>
        <p:nvSpPr>
          <p:cNvPr id="4" name="Прямоугольник 3"/>
          <p:cNvSpPr/>
          <p:nvPr/>
        </p:nvSpPr>
        <p:spPr>
          <a:xfrm>
            <a:off x="510830" y="5912898"/>
            <a:ext cx="8012683"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8526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46314" y="544010"/>
            <a:ext cx="8022771" cy="3785652"/>
          </a:xfrm>
          <a:prstGeom prst="rect">
            <a:avLst/>
          </a:prstGeom>
        </p:spPr>
        <p:txBody>
          <a:bodyPr wrap="square">
            <a:spAutoFit/>
          </a:bodyPr>
          <a:lstStyle/>
          <a:p>
            <a:pPr algn="just"/>
            <a:r>
              <a:rPr lang="ru-RU" sz="2000" b="1" dirty="0"/>
              <a:t>	На этом Планета окончательно преобразилась и вошла в развитие Новой эпохи. </a:t>
            </a:r>
          </a:p>
          <a:p>
            <a:pPr algn="just"/>
            <a:r>
              <a:rPr lang="ru-RU" sz="2000" b="1" dirty="0"/>
              <a:t>	Условия нового действия по Планете сложены. </a:t>
            </a:r>
          </a:p>
          <a:p>
            <a:pPr algn="just"/>
            <a:r>
              <a:rPr lang="ru-RU" sz="2000" b="1" dirty="0"/>
              <a:t>	Все последующие действия будут направлены на развитие в Новых условиях. </a:t>
            </a:r>
          </a:p>
          <a:p>
            <a:pPr algn="just"/>
            <a:r>
              <a:rPr lang="ru-RU" sz="2000" b="1" dirty="0"/>
              <a:t>	Мы преодолеваем точку не возврата к любым предыдущим условиям развития этой практикой. Аминь. </a:t>
            </a:r>
          </a:p>
          <a:p>
            <a:pPr algn="just"/>
            <a:r>
              <a:rPr lang="ru-RU" sz="2000" b="1" dirty="0"/>
              <a:t>	Мы когда-то в синтезе публиковали, что рано или поздно мы дойдём до точки, после которой мы сложили синтез всего. Синтез реализуется. И дальше мы пойдем в развитие этого. </a:t>
            </a:r>
          </a:p>
          <a:p>
            <a:pPr algn="just"/>
            <a:r>
              <a:rPr lang="ru-RU" sz="2000" b="1" dirty="0"/>
              <a:t>	Момент наступил, с чем мы вас и поздравляем.</a:t>
            </a:r>
          </a:p>
          <a:p>
            <a:pPr algn="just"/>
            <a:endParaRPr lang="ru-RU" sz="2000" b="1" dirty="0"/>
          </a:p>
        </p:txBody>
      </p:sp>
      <p:sp>
        <p:nvSpPr>
          <p:cNvPr id="4" name="Прямоугольник 3"/>
          <p:cNvSpPr/>
          <p:nvPr/>
        </p:nvSpPr>
        <p:spPr>
          <a:xfrm>
            <a:off x="598713" y="5090049"/>
            <a:ext cx="7870371"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1975362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66056" y="603294"/>
            <a:ext cx="8055429" cy="5016758"/>
          </a:xfrm>
          <a:prstGeom prst="rect">
            <a:avLst/>
          </a:prstGeom>
        </p:spPr>
        <p:txBody>
          <a:bodyPr wrap="square">
            <a:spAutoFit/>
          </a:bodyPr>
          <a:lstStyle/>
          <a:p>
            <a:pPr algn="just"/>
            <a:r>
              <a:rPr lang="ru-RU" sz="2000" b="1" dirty="0"/>
              <a:t>… насчет сферы Дома </a:t>
            </a:r>
            <a:r>
              <a:rPr lang="ru-RU" sz="2000" b="1" dirty="0" err="1"/>
              <a:t>ФАОМг</a:t>
            </a:r>
            <a:r>
              <a:rPr lang="ru-RU" sz="2000" b="1" dirty="0"/>
              <a:t>.  В синтезе всех ваших сфер Изначальных Домов – они выразили плотность,   и за 8 дней  съезда,  мы, особенно когда вы с Универсумом работали, вошли в такой огонь, что все сферы спаялись. </a:t>
            </a:r>
          </a:p>
          <a:p>
            <a:pPr algn="just"/>
            <a:r>
              <a:rPr lang="ru-RU" sz="2000" b="1" dirty="0"/>
              <a:t>	Но при этом каждый Изначальный Дом имеет свою сферу, но в синтезе они образуют сферу Дома </a:t>
            </a:r>
            <a:r>
              <a:rPr lang="ru-RU" sz="2000" b="1" dirty="0" err="1"/>
              <a:t>ФАОМг</a:t>
            </a:r>
            <a:r>
              <a:rPr lang="ru-RU" sz="2000" b="1" dirty="0"/>
              <a:t>.  И мы впервые стали в эту среду, как в сферу Дома </a:t>
            </a:r>
            <a:r>
              <a:rPr lang="ru-RU" sz="2000" b="1" dirty="0" err="1"/>
              <a:t>ФАОМг</a:t>
            </a:r>
            <a:r>
              <a:rPr lang="ru-RU" sz="2000" b="1" dirty="0"/>
              <a:t>. </a:t>
            </a:r>
          </a:p>
          <a:p>
            <a:pPr algn="just"/>
            <a:r>
              <a:rPr lang="ru-RU" sz="2000" b="1" dirty="0"/>
              <a:t>	Эта сфера будет насыщаться тем первичным огнём, духом, светом, энергией Отца, которая, адаптируясь к условиям Планеты,  человечества, уже потом из этой сферы будет </a:t>
            </a:r>
            <a:r>
              <a:rPr lang="ru-RU" sz="2000" b="1" dirty="0" err="1"/>
              <a:t>эманироваться</a:t>
            </a:r>
            <a:r>
              <a:rPr lang="ru-RU" sz="2000" b="1" dirty="0"/>
              <a:t> на Планету, притягиваясь к вашим матрицам и ко всем в перспективе созданным матрицам. </a:t>
            </a:r>
          </a:p>
          <a:p>
            <a:pPr algn="just"/>
            <a:r>
              <a:rPr lang="ru-RU" sz="2000" b="1" dirty="0"/>
              <a:t>	В итоге каждая ваша сфера Изначального Дома вокруг Планеты отвечает за насыщенность огня, духа, света, энергии точно по Планете от Отца. </a:t>
            </a:r>
          </a:p>
          <a:p>
            <a:pPr algn="just"/>
            <a:r>
              <a:rPr lang="ru-RU" sz="2000" b="1" dirty="0"/>
              <a:t>	В синтезе всех наших сфер мы создаем потенциал Огня эпохи. </a:t>
            </a:r>
          </a:p>
        </p:txBody>
      </p:sp>
      <p:sp>
        <p:nvSpPr>
          <p:cNvPr id="4" name="Прямоугольник 3"/>
          <p:cNvSpPr/>
          <p:nvPr/>
        </p:nvSpPr>
        <p:spPr>
          <a:xfrm>
            <a:off x="566056" y="5710535"/>
            <a:ext cx="7957458"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343717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F:\для ПРАЗДНИКОВ\фоны\0_426cf_ed03b1ab_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44" y="0"/>
            <a:ext cx="9225643"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
          <p:cNvSpPr>
            <a:spLocks noChangeArrowheads="1"/>
          </p:cNvSpPr>
          <p:nvPr/>
        </p:nvSpPr>
        <p:spPr bwMode="auto">
          <a:xfrm rot="10800000" flipV="1">
            <a:off x="544616" y="556732"/>
            <a:ext cx="797312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ru-RU" sz="20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И вот вообразите: между самым нижним - 2 километра от нас вверх и планетой, ваши матрицы гуляют. Огонь будет вот так ходить по сферам, выше, с учетом вашей сферы, ниже, с учетом вашей сферы. И каждая сфера будет создавать синусоиды Огня, Духа, Света, Энергии  вашей работой. </a:t>
            </a:r>
          </a:p>
          <a:p>
            <a:pPr marL="0" marR="0" lvl="0" indent="0" algn="just" defTabSz="914400" rtl="0" eaLnBrk="1" fontAlgn="base" latinLnBrk="0" hangingPunct="1">
              <a:lnSpc>
                <a:spcPct val="100000"/>
              </a:lnSpc>
              <a:spcBef>
                <a:spcPct val="0"/>
              </a:spcBef>
              <a:spcAft>
                <a:spcPct val="0"/>
              </a:spcAft>
              <a:buClrTx/>
              <a:buSzTx/>
              <a:buFontTx/>
              <a:buNone/>
              <a:tabLst/>
            </a:pPr>
            <a:r>
              <a:rPr lang="ru-RU" sz="2000" b="1" dirty="0">
                <a:latin typeface="Calibri" pitchFamily="34" charset="0"/>
                <a:ea typeface="Calibri" pitchFamily="34" charset="0"/>
                <a:cs typeface="Times New Roman" pitchFamily="18" charset="0"/>
              </a:rPr>
              <a:t>	</a:t>
            </a:r>
            <a:r>
              <a:rPr kumimoji="0" lang="ru-RU" sz="20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И для человечества планеты вот это и будет эпохой Огня и средой Новой эпохи. </a:t>
            </a:r>
            <a:endParaRPr kumimoji="0" lang="ru-RU" sz="2000" b="1" i="0" u="none" strike="noStrike" cap="none" normalizeH="0" baseline="0" dirty="0">
              <a:ln>
                <a:noFill/>
              </a:ln>
              <a:solidFill>
                <a:schemeClr val="tx1"/>
              </a:solidFill>
              <a:effectLst/>
              <a:latin typeface="Calibri" pitchFamily="34" charset="0"/>
              <a:cs typeface="Arial" pitchFamily="34" charset="0"/>
            </a:endParaRPr>
          </a:p>
        </p:txBody>
      </p:sp>
      <p:sp>
        <p:nvSpPr>
          <p:cNvPr id="4" name="Прямоугольник 3"/>
          <p:cNvSpPr/>
          <p:nvPr/>
        </p:nvSpPr>
        <p:spPr>
          <a:xfrm>
            <a:off x="457199" y="2967335"/>
            <a:ext cx="7979229" cy="338554"/>
          </a:xfrm>
          <a:prstGeom prst="rect">
            <a:avLst/>
          </a:prstGeom>
        </p:spPr>
        <p:txBody>
          <a:bodyPr wrap="square">
            <a:spAutoFit/>
          </a:bodyPr>
          <a:lstStyle/>
          <a:p>
            <a:pPr algn="just"/>
            <a:r>
              <a:rPr lang="ru-RU" sz="1600" i="1" dirty="0"/>
              <a:t>Съезд   ДФАОМГ</a:t>
            </a:r>
            <a:r>
              <a:rPr lang="uk-UA" sz="1600" i="1" dirty="0"/>
              <a:t>  </a:t>
            </a:r>
            <a:r>
              <a:rPr lang="ru-RU" sz="1600" i="1" dirty="0"/>
              <a:t> 01 августа – 08 августа 2009г .</a:t>
            </a:r>
            <a:r>
              <a:rPr lang="uk-UA" sz="1600" i="1" dirty="0"/>
              <a:t>   </a:t>
            </a:r>
            <a:r>
              <a:rPr lang="ru-RU" sz="1600" i="1" dirty="0"/>
              <a:t> </a:t>
            </a:r>
            <a:r>
              <a:rPr lang="ru-RU" sz="1600" i="1" dirty="0" err="1"/>
              <a:t>Баштановка</a:t>
            </a:r>
            <a:r>
              <a:rPr lang="ru-RU" sz="1600" i="1" dirty="0"/>
              <a:t>    8 день       Ведёт В.С. </a:t>
            </a:r>
            <a:endParaRPr lang="ru-RU" sz="1600" dirty="0"/>
          </a:p>
        </p:txBody>
      </p:sp>
    </p:spTree>
    <p:extLst>
      <p:ext uri="{BB962C8B-B14F-4D97-AF65-F5344CB8AC3E}">
        <p14:creationId xmlns:p14="http://schemas.microsoft.com/office/powerpoint/2010/main" val="1793793665"/>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423</Words>
  <Application>Microsoft Office PowerPoint</Application>
  <PresentationFormat>Экран (4:3)</PresentationFormat>
  <Paragraphs>148</Paragraphs>
  <Slides>25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25</vt:i4>
      </vt:variant>
    </vt:vector>
  </HeadingPairs>
  <TitlesOfParts>
    <vt:vector size="32" baseType="lpstr">
      <vt:lpstr>宋体</vt:lpstr>
      <vt:lpstr>Arial</vt:lpstr>
      <vt:lpstr>Bauhaus 93</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Сергей Кишиневский</cp:lastModifiedBy>
  <cp:revision>15</cp:revision>
  <dcterms:created xsi:type="dcterms:W3CDTF">2015-05-12T01:36:16Z</dcterms:created>
  <dcterms:modified xsi:type="dcterms:W3CDTF">2016-08-04T19:07:43Z</dcterms:modified>
</cp:coreProperties>
</file>